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2"/>
  </p:notesMasterIdLst>
  <p:sldIdLst>
    <p:sldId id="289" r:id="rId2"/>
    <p:sldId id="317" r:id="rId3"/>
    <p:sldId id="319" r:id="rId4"/>
    <p:sldId id="356" r:id="rId5"/>
    <p:sldId id="321" r:id="rId6"/>
    <p:sldId id="322" r:id="rId7"/>
    <p:sldId id="368" r:id="rId8"/>
    <p:sldId id="333" r:id="rId9"/>
    <p:sldId id="391" r:id="rId10"/>
    <p:sldId id="334" r:id="rId11"/>
    <p:sldId id="335" r:id="rId12"/>
    <p:sldId id="366" r:id="rId13"/>
    <p:sldId id="367" r:id="rId14"/>
    <p:sldId id="406" r:id="rId15"/>
    <p:sldId id="392" r:id="rId16"/>
    <p:sldId id="393" r:id="rId17"/>
    <p:sldId id="394" r:id="rId18"/>
    <p:sldId id="395" r:id="rId19"/>
    <p:sldId id="396" r:id="rId20"/>
    <p:sldId id="397" r:id="rId21"/>
    <p:sldId id="398" r:id="rId22"/>
    <p:sldId id="399" r:id="rId23"/>
    <p:sldId id="400" r:id="rId24"/>
    <p:sldId id="401" r:id="rId25"/>
    <p:sldId id="402" r:id="rId26"/>
    <p:sldId id="403" r:id="rId27"/>
    <p:sldId id="407" r:id="rId28"/>
    <p:sldId id="404" r:id="rId29"/>
    <p:sldId id="408" r:id="rId30"/>
    <p:sldId id="405"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00"/>
    <a:srgbClr val="034D07"/>
    <a:srgbClr val="045808"/>
    <a:srgbClr val="05750A"/>
    <a:srgbClr val="07A5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91" autoAdjust="0"/>
    <p:restoredTop sz="93060" autoAdjust="0"/>
  </p:normalViewPr>
  <p:slideViewPr>
    <p:cSldViewPr snapToGrid="0">
      <p:cViewPr varScale="1">
        <p:scale>
          <a:sx n="67" d="100"/>
          <a:sy n="67" d="100"/>
        </p:scale>
        <p:origin x="1530" y="7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10E4F1-2DB6-4268-96F8-AAFEF7F58053}" type="datetimeFigureOut">
              <a:rPr lang="en-US" smtClean="0"/>
              <a:t>11/24/2016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891DF0-CF1F-4E56-9889-FD308088BE7B}" type="slidenum">
              <a:rPr lang="en-US" smtClean="0"/>
              <a:t>‹#›</a:t>
            </a:fld>
            <a:endParaRPr lang="en-US"/>
          </a:p>
        </p:txBody>
      </p:sp>
    </p:spTree>
    <p:extLst>
      <p:ext uri="{BB962C8B-B14F-4D97-AF65-F5344CB8AC3E}">
        <p14:creationId xmlns:p14="http://schemas.microsoft.com/office/powerpoint/2010/main" val="2906689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9891DF0-CF1F-4E56-9889-FD308088BE7B}" type="slidenum">
              <a:rPr lang="en-US" smtClean="0"/>
              <a:t>1</a:t>
            </a:fld>
            <a:endParaRPr lang="en-US"/>
          </a:p>
        </p:txBody>
      </p:sp>
    </p:spTree>
    <p:extLst>
      <p:ext uri="{BB962C8B-B14F-4D97-AF65-F5344CB8AC3E}">
        <p14:creationId xmlns:p14="http://schemas.microsoft.com/office/powerpoint/2010/main" val="822279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9891DF0-CF1F-4E56-9889-FD308088BE7B}" type="slidenum">
              <a:rPr lang="en-US" smtClean="0"/>
              <a:t>10</a:t>
            </a:fld>
            <a:endParaRPr lang="en-US"/>
          </a:p>
        </p:txBody>
      </p:sp>
    </p:spTree>
    <p:extLst>
      <p:ext uri="{BB962C8B-B14F-4D97-AF65-F5344CB8AC3E}">
        <p14:creationId xmlns:p14="http://schemas.microsoft.com/office/powerpoint/2010/main" val="2805248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F9891DF0-CF1F-4E56-9889-FD308088BE7B}" type="slidenum">
              <a:rPr lang="en-US" smtClean="0"/>
              <a:t>14</a:t>
            </a:fld>
            <a:endParaRPr lang="en-US"/>
          </a:p>
        </p:txBody>
      </p:sp>
    </p:spTree>
    <p:extLst>
      <p:ext uri="{BB962C8B-B14F-4D97-AF65-F5344CB8AC3E}">
        <p14:creationId xmlns:p14="http://schemas.microsoft.com/office/powerpoint/2010/main" val="3328565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770467"/>
            <a:ext cx="8086725" cy="3352800"/>
          </a:xfrm>
        </p:spPr>
        <p:txBody>
          <a:bodyPr anchor="b">
            <a:noAutofit/>
          </a:bodyPr>
          <a:lstStyle>
            <a:lvl1pPr algn="l">
              <a:lnSpc>
                <a:spcPct val="80000"/>
              </a:lnSpc>
              <a:defRPr sz="80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500634" y="4198409"/>
            <a:ext cx="6921151" cy="1645920"/>
          </a:xfrm>
        </p:spPr>
        <p:txBody>
          <a:bodyPr>
            <a:normAutofit/>
          </a:bodyPr>
          <a:lstStyle>
            <a:lvl1pPr marL="0" indent="0" algn="l">
              <a:buNone/>
              <a:defRPr sz="28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75000"/>
                  </a:srgbClr>
                </a:solidFill>
              </a:defRPr>
            </a:lvl1pPr>
          </a:lstStyle>
          <a:p>
            <a:fld id="{751C1066-B948-4E57-A172-C6933735C41A}" type="datetime1">
              <a:rPr lang="en-US" smtClean="0"/>
              <a:t>11/24/2016</a:t>
            </a:fld>
            <a:endParaRPr lang="en-US"/>
          </a:p>
        </p:txBody>
      </p:sp>
      <p:sp>
        <p:nvSpPr>
          <p:cNvPr id="8" name="Footer Placeholder 7"/>
          <p:cNvSpPr>
            <a:spLocks noGrp="1"/>
          </p:cNvSpPr>
          <p:nvPr>
            <p:ph type="ftr" sz="quarter" idx="11"/>
          </p:nvPr>
        </p:nvSpPr>
        <p:spPr/>
        <p:txBody>
          <a:bodyPr/>
          <a:lstStyle>
            <a:lvl1pPr>
              <a:defRPr>
                <a:solidFill>
                  <a:srgbClr val="FFFFFF">
                    <a:alpha val="75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0000"/>
                  </a:srgbClr>
                </a:solidFill>
              </a:defRPr>
            </a:lvl1pPr>
          </a:lstStyle>
          <a:p>
            <a:fld id="{0BDB74E2-FB0F-41ED-B9D5-96E8808BD732}" type="slidenum">
              <a:rPr lang="en-US" smtClean="0"/>
              <a:t>‹#›</a:t>
            </a:fld>
            <a:endParaRPr lang="en-US"/>
          </a:p>
        </p:txBody>
      </p:sp>
    </p:spTree>
    <p:extLst>
      <p:ext uri="{BB962C8B-B14F-4D97-AF65-F5344CB8AC3E}">
        <p14:creationId xmlns:p14="http://schemas.microsoft.com/office/powerpoint/2010/main" val="2082511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E17CA3-CF3B-483A-8BB2-FC31D194C3C3}" type="datetime1">
              <a:rPr lang="en-US" smtClean="0"/>
              <a:t>11/24/2016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DB74E2-FB0F-41ED-B9D5-96E8808BD732}" type="slidenum">
              <a:rPr lang="en-US" smtClean="0"/>
              <a:t>‹#›</a:t>
            </a:fld>
            <a:endParaRPr lang="en-US"/>
          </a:p>
        </p:txBody>
      </p:sp>
    </p:spTree>
    <p:extLst>
      <p:ext uri="{BB962C8B-B14F-4D97-AF65-F5344CB8AC3E}">
        <p14:creationId xmlns:p14="http://schemas.microsoft.com/office/powerpoint/2010/main" val="32037665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695325"/>
            <a:ext cx="1971675"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8644" y="714376"/>
            <a:ext cx="5800725" cy="54006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73E772-1720-4C05-8C74-BCE1B64C00BD}" type="datetime1">
              <a:rPr lang="en-US" smtClean="0"/>
              <a:t>11/24/2016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DB74E2-FB0F-41ED-B9D5-96E8808BD732}" type="slidenum">
              <a:rPr lang="en-US" smtClean="0"/>
              <a:t>‹#›</a:t>
            </a:fld>
            <a:endParaRPr lang="en-US"/>
          </a:p>
        </p:txBody>
      </p:sp>
    </p:spTree>
    <p:extLst>
      <p:ext uri="{BB962C8B-B14F-4D97-AF65-F5344CB8AC3E}">
        <p14:creationId xmlns:p14="http://schemas.microsoft.com/office/powerpoint/2010/main" val="3712439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B32DE5-6A5F-4AA5-971A-A79F8CC2DA2C}" type="datetime1">
              <a:rPr lang="en-US" smtClean="0"/>
              <a:t>11/24/2016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DB74E2-FB0F-41ED-B9D5-96E8808BD732}" type="slidenum">
              <a:rPr lang="en-US" smtClean="0"/>
              <a:t>‹#›</a:t>
            </a:fld>
            <a:endParaRPr lang="en-US"/>
          </a:p>
        </p:txBody>
      </p:sp>
    </p:spTree>
    <p:extLst>
      <p:ext uri="{BB962C8B-B14F-4D97-AF65-F5344CB8AC3E}">
        <p14:creationId xmlns:p14="http://schemas.microsoft.com/office/powerpoint/2010/main" val="494195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2628" y="767419"/>
            <a:ext cx="8085582" cy="3355848"/>
          </a:xfrm>
        </p:spPr>
        <p:txBody>
          <a:bodyPr anchor="b">
            <a:normAutofit/>
          </a:bodyPr>
          <a:lstStyle>
            <a:lvl1pPr>
              <a:lnSpc>
                <a:spcPct val="80000"/>
              </a:lnSpc>
              <a:defRPr sz="80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00634" y="4187275"/>
            <a:ext cx="6919722" cy="1645920"/>
          </a:xfrm>
        </p:spPr>
        <p:txBody>
          <a:bodyPr anchor="t">
            <a:normAutofit/>
          </a:bodyPr>
          <a:lstStyle>
            <a:lvl1pPr marL="0" indent="0">
              <a:buNone/>
              <a:defRPr sz="28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7E614F-0EB1-4F9C-B815-2218435B7245}" type="datetime1">
              <a:rPr lang="en-US" smtClean="0"/>
              <a:t>11/24/2016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DB74E2-FB0F-41ED-B9D5-96E8808BD732}" type="slidenum">
              <a:rPr lang="en-US" smtClean="0"/>
              <a:t>‹#›</a:t>
            </a:fld>
            <a:endParaRPr lang="en-US"/>
          </a:p>
        </p:txBody>
      </p:sp>
    </p:spTree>
    <p:extLst>
      <p:ext uri="{BB962C8B-B14F-4D97-AF65-F5344CB8AC3E}">
        <p14:creationId xmlns:p14="http://schemas.microsoft.com/office/powerpoint/2010/main" val="840200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7492" y="1993392"/>
            <a:ext cx="3806190" cy="3767328"/>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7738" y="1993392"/>
            <a:ext cx="3806190" cy="3767328"/>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CA44F8C-72B8-46F1-AF5B-64E9506EA1BA}" type="datetime1">
              <a:rPr lang="en-US" smtClean="0"/>
              <a:t>11/24/2016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DB74E2-FB0F-41ED-B9D5-96E8808BD732}" type="slidenum">
              <a:rPr lang="en-US" smtClean="0"/>
              <a:t>‹#›</a:t>
            </a:fld>
            <a:endParaRPr lang="en-US"/>
          </a:p>
        </p:txBody>
      </p:sp>
    </p:spTree>
    <p:extLst>
      <p:ext uri="{BB962C8B-B14F-4D97-AF65-F5344CB8AC3E}">
        <p14:creationId xmlns:p14="http://schemas.microsoft.com/office/powerpoint/2010/main" val="794753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507492" y="2032000"/>
            <a:ext cx="3806190" cy="723400"/>
          </a:xfrm>
        </p:spPr>
        <p:txBody>
          <a:bodyPr anchor="ctr">
            <a:normAutofit/>
          </a:bodyPr>
          <a:lstStyle>
            <a:lvl1pPr marL="0" indent="0">
              <a:spcBef>
                <a:spcPts val="0"/>
              </a:spcBef>
              <a:buNone/>
              <a:defRPr sz="20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07492" y="2736150"/>
            <a:ext cx="3806190" cy="3200400"/>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66310" y="2029968"/>
            <a:ext cx="3806190" cy="722376"/>
          </a:xfrm>
        </p:spPr>
        <p:txBody>
          <a:bodyPr anchor="ctr">
            <a:normAutofit/>
          </a:bodyPr>
          <a:lstStyle>
            <a:lvl1pPr marL="0" indent="0">
              <a:spcBef>
                <a:spcPts val="0"/>
              </a:spcBef>
              <a:buNone/>
              <a:defRPr sz="20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766310" y="2734056"/>
            <a:ext cx="3806190" cy="3200400"/>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FAD028B-7B7E-4A0B-BEEC-FEF03A7C1362}" type="datetime1">
              <a:rPr lang="en-US" smtClean="0"/>
              <a:t>11/24/2016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DB74E2-FB0F-41ED-B9D5-96E8808BD732}" type="slidenum">
              <a:rPr lang="en-US" smtClean="0"/>
              <a:t>‹#›</a:t>
            </a:fld>
            <a:endParaRPr lang="en-US"/>
          </a:p>
        </p:txBody>
      </p:sp>
    </p:spTree>
    <p:extLst>
      <p:ext uri="{BB962C8B-B14F-4D97-AF65-F5344CB8AC3E}">
        <p14:creationId xmlns:p14="http://schemas.microsoft.com/office/powerpoint/2010/main" val="970429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90F275F-23EA-4173-B07C-9ECB4B5E1E9C}" type="datetime1">
              <a:rPr lang="en-US" smtClean="0"/>
              <a:t>11/24/2016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BDB74E2-FB0F-41ED-B9D5-96E8808BD732}" type="slidenum">
              <a:rPr lang="en-US" smtClean="0"/>
              <a:t>‹#›</a:t>
            </a:fld>
            <a:endParaRPr lang="en-US"/>
          </a:p>
        </p:txBody>
      </p:sp>
    </p:spTree>
    <p:extLst>
      <p:ext uri="{BB962C8B-B14F-4D97-AF65-F5344CB8AC3E}">
        <p14:creationId xmlns:p14="http://schemas.microsoft.com/office/powerpoint/2010/main" val="652958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184127-CBA0-4653-B9BD-C432C97CF2ED}" type="datetime1">
              <a:rPr lang="en-US" smtClean="0"/>
              <a:t>11/24/2016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BDB74E2-FB0F-41ED-B9D5-96E8808BD732}" type="slidenum">
              <a:rPr lang="en-US" smtClean="0"/>
              <a:t>‹#›</a:t>
            </a:fld>
            <a:endParaRPr lang="en-US"/>
          </a:p>
        </p:txBody>
      </p:sp>
    </p:spTree>
    <p:extLst>
      <p:ext uri="{BB962C8B-B14F-4D97-AF65-F5344CB8AC3E}">
        <p14:creationId xmlns:p14="http://schemas.microsoft.com/office/powerpoint/2010/main" val="2534569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5715000" y="0"/>
            <a:ext cx="3429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542282"/>
            <a:ext cx="2537460" cy="1920240"/>
          </a:xfrm>
        </p:spPr>
        <p:txBody>
          <a:bodyPr anchor="b">
            <a:noAutofit/>
          </a:bodyPr>
          <a:lstStyle>
            <a:lvl1pPr>
              <a:lnSpc>
                <a:spcPct val="85000"/>
              </a:lnSpc>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1500" y="762000"/>
            <a:ext cx="4572000" cy="4572000"/>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06987" y="2511813"/>
            <a:ext cx="254889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5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Edit Master text styles</a:t>
            </a:r>
          </a:p>
        </p:txBody>
      </p:sp>
      <p:sp>
        <p:nvSpPr>
          <p:cNvPr id="5" name="Date Placeholder 4"/>
          <p:cNvSpPr>
            <a:spLocks noGrp="1"/>
          </p:cNvSpPr>
          <p:nvPr>
            <p:ph type="dt" sz="half" idx="10"/>
          </p:nvPr>
        </p:nvSpPr>
        <p:spPr/>
        <p:txBody>
          <a:bodyPr/>
          <a:lstStyle/>
          <a:p>
            <a:fld id="{F552C3BF-0AC2-4AD4-9CFC-69B67EDA5317}" type="datetime1">
              <a:rPr lang="en-US" smtClean="0"/>
              <a:t>11/24/2016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0BDB74E2-FB0F-41ED-B9D5-96E8808BD732}" type="slidenum">
              <a:rPr lang="en-US" smtClean="0"/>
              <a:t>‹#›</a:t>
            </a:fld>
            <a:endParaRPr lang="en-US"/>
          </a:p>
        </p:txBody>
      </p:sp>
    </p:spTree>
    <p:extLst>
      <p:ext uri="{BB962C8B-B14F-4D97-AF65-F5344CB8AC3E}">
        <p14:creationId xmlns:p14="http://schemas.microsoft.com/office/powerpoint/2010/main" val="3886058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918" y="5418668"/>
            <a:ext cx="8085582" cy="613283"/>
          </a:xfrm>
        </p:spPr>
        <p:txBody>
          <a:bodyPr anchor="b">
            <a:normAutofit/>
          </a:bodyPr>
          <a:lstStyle>
            <a:lvl1pPr>
              <a:lnSpc>
                <a:spcPct val="85000"/>
              </a:lnSpc>
              <a:defRPr sz="28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9144000" cy="5330952"/>
          </a:xfrm>
          <a:solidFill>
            <a:schemeClr val="accent1">
              <a:lumMod val="40000"/>
              <a:lumOff val="60000"/>
            </a:schemeClr>
          </a:solidFill>
        </p:spPr>
        <p:txBody>
          <a:bodyPr anchor="t"/>
          <a:lstStyle>
            <a:lvl1pPr marL="0" indent="0" algn="ctr">
              <a:spcBef>
                <a:spcPts val="800"/>
              </a:spcBef>
              <a:buNone/>
              <a:defRPr sz="3200">
                <a:solidFill>
                  <a:srgbClr val="4D4D4D"/>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07492" y="5909735"/>
            <a:ext cx="6922008" cy="533400"/>
          </a:xfrm>
        </p:spPr>
        <p:txBody>
          <a:bodyPr>
            <a:normAutofit/>
          </a:bodyPr>
          <a:lstStyle>
            <a:lvl1pPr marL="0" indent="0">
              <a:lnSpc>
                <a:spcPct val="90000"/>
              </a:lnSpc>
              <a:spcBef>
                <a:spcPts val="1200"/>
              </a:spcBef>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rgbClr val="FFFFFF">
                    <a:alpha val="75000"/>
                  </a:srgbClr>
                </a:solidFill>
              </a:defRPr>
            </a:lvl1pPr>
          </a:lstStyle>
          <a:p>
            <a:fld id="{DDFB5BD4-324E-4122-8360-F379B12260F0}" type="datetime1">
              <a:rPr lang="en-US" smtClean="0"/>
              <a:t>11/24/2016</a:t>
            </a:fld>
            <a:endParaRPr lang="en-US"/>
          </a:p>
        </p:txBody>
      </p:sp>
      <p:sp>
        <p:nvSpPr>
          <p:cNvPr id="6" name="Footer Placeholder 5"/>
          <p:cNvSpPr>
            <a:spLocks noGrp="1"/>
          </p:cNvSpPr>
          <p:nvPr>
            <p:ph type="ftr" sz="quarter" idx="11"/>
          </p:nvPr>
        </p:nvSpPr>
        <p:spPr/>
        <p:txBody>
          <a:bodyPr/>
          <a:lstStyle>
            <a:lvl1pPr>
              <a:defRPr>
                <a:solidFill>
                  <a:srgbClr val="FFFFFF">
                    <a:alpha val="75000"/>
                  </a:srgb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0BDB74E2-FB0F-41ED-B9D5-96E8808BD732}" type="slidenum">
              <a:rPr lang="en-US" smtClean="0"/>
              <a:t>‹#›</a:t>
            </a:fld>
            <a:endParaRPr lang="en-US"/>
          </a:p>
        </p:txBody>
      </p:sp>
    </p:spTree>
    <p:extLst>
      <p:ext uri="{BB962C8B-B14F-4D97-AF65-F5344CB8AC3E}">
        <p14:creationId xmlns:p14="http://schemas.microsoft.com/office/powerpoint/2010/main" val="322409502"/>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2919" y="499533"/>
            <a:ext cx="8079581"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07206" y="1993393"/>
            <a:ext cx="8065294" cy="376618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14350" y="6412447"/>
            <a:ext cx="3086100" cy="228600"/>
          </a:xfrm>
          <a:prstGeom prst="rect">
            <a:avLst/>
          </a:prstGeom>
        </p:spPr>
        <p:txBody>
          <a:bodyPr vert="horz" lIns="91440" tIns="45720" rIns="91440" bIns="45720" rtlCol="0" anchor="ctr"/>
          <a:lstStyle>
            <a:lvl1pPr algn="l">
              <a:defRPr sz="950">
                <a:solidFill>
                  <a:schemeClr val="tx1">
                    <a:alpha val="75000"/>
                  </a:schemeClr>
                </a:solidFill>
              </a:defRPr>
            </a:lvl1pPr>
          </a:lstStyle>
          <a:p>
            <a:fld id="{A90E70BB-1BB2-4C9B-9945-53A8BC7CB680}" type="datetime1">
              <a:rPr lang="en-US" smtClean="0"/>
              <a:t>11/24/2016</a:t>
            </a:fld>
            <a:endParaRPr lang="en-US"/>
          </a:p>
        </p:txBody>
      </p:sp>
      <p:sp>
        <p:nvSpPr>
          <p:cNvPr id="5" name="Footer Placeholder 4"/>
          <p:cNvSpPr>
            <a:spLocks noGrp="1"/>
          </p:cNvSpPr>
          <p:nvPr>
            <p:ph type="ftr" sz="quarter" idx="3"/>
          </p:nvPr>
        </p:nvSpPr>
        <p:spPr>
          <a:xfrm>
            <a:off x="514350" y="6554697"/>
            <a:ext cx="3771900" cy="228600"/>
          </a:xfrm>
          <a:prstGeom prst="rect">
            <a:avLst/>
          </a:prstGeom>
        </p:spPr>
        <p:txBody>
          <a:bodyPr vert="horz" lIns="91440" tIns="45720" rIns="91440" bIns="45720" rtlCol="0" anchor="ctr"/>
          <a:lstStyle>
            <a:lvl1pPr algn="l">
              <a:defRPr sz="950" cap="all" baseline="0">
                <a:solidFill>
                  <a:schemeClr val="tx1">
                    <a:alpha val="75000"/>
                  </a:schemeClr>
                </a:solidFill>
              </a:defRPr>
            </a:lvl1pPr>
          </a:lstStyle>
          <a:p>
            <a:endParaRPr lang="en-US"/>
          </a:p>
        </p:txBody>
      </p:sp>
      <p:sp>
        <p:nvSpPr>
          <p:cNvPr id="6" name="Slide Number Placeholder 5"/>
          <p:cNvSpPr>
            <a:spLocks noGrp="1"/>
          </p:cNvSpPr>
          <p:nvPr>
            <p:ph type="sldNum" sz="quarter" idx="4"/>
          </p:nvPr>
        </p:nvSpPr>
        <p:spPr>
          <a:xfrm>
            <a:off x="6541193" y="5829748"/>
            <a:ext cx="2194560" cy="1397039"/>
          </a:xfrm>
          <a:prstGeom prst="rect">
            <a:avLst/>
          </a:prstGeom>
        </p:spPr>
        <p:txBody>
          <a:bodyPr vert="horz" lIns="91440" tIns="45720" rIns="91440" bIns="45720" rtlCol="0" anchor="b"/>
          <a:lstStyle>
            <a:lvl1pPr algn="r">
              <a:defRPr sz="9000" b="0">
                <a:ln>
                  <a:noFill/>
                </a:ln>
                <a:solidFill>
                  <a:schemeClr val="accent1">
                    <a:alpha val="20000"/>
                  </a:schemeClr>
                </a:solidFill>
                <a:latin typeface="+mj-lt"/>
              </a:defRPr>
            </a:lvl1pPr>
          </a:lstStyle>
          <a:p>
            <a:fld id="{0BDB74E2-FB0F-41ED-B9D5-96E8808BD732}" type="slidenum">
              <a:rPr lang="en-US" smtClean="0"/>
              <a:t>‹#›</a:t>
            </a:fld>
            <a:endParaRPr lang="en-US"/>
          </a:p>
        </p:txBody>
      </p:sp>
    </p:spTree>
    <p:extLst>
      <p:ext uri="{BB962C8B-B14F-4D97-AF65-F5344CB8AC3E}">
        <p14:creationId xmlns:p14="http://schemas.microsoft.com/office/powerpoint/2010/main" val="385256951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lnSpc>
          <a:spcPct val="90000"/>
        </a:lnSpc>
        <a:spcBef>
          <a:spcPct val="0"/>
        </a:spcBef>
        <a:buNone/>
        <a:defRPr sz="48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274320"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gif"/></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eg"/><Relationship Id="rId1" Type="http://schemas.openxmlformats.org/officeDocument/2006/relationships/slideLayout" Target="../slideLayouts/slideLayout7.xml"/><Relationship Id="rId5" Type="http://schemas.openxmlformats.org/officeDocument/2006/relationships/image" Target="../media/image3.gif"/><Relationship Id="rId4" Type="http://schemas.openxmlformats.org/officeDocument/2006/relationships/image" Target="../media/image20.JPG"/></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eg"/><Relationship Id="rId1" Type="http://schemas.openxmlformats.org/officeDocument/2006/relationships/slideLayout" Target="../slideLayouts/slideLayout7.xml"/><Relationship Id="rId4" Type="http://schemas.openxmlformats.org/officeDocument/2006/relationships/image" Target="../media/image3.gif"/></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7.xml"/><Relationship Id="rId4" Type="http://schemas.openxmlformats.org/officeDocument/2006/relationships/image" Target="../media/image3.gif"/></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gif"/><Relationship Id="rId5" Type="http://schemas.openxmlformats.org/officeDocument/2006/relationships/image" Target="../media/image27.jpeg"/><Relationship Id="rId4" Type="http://schemas.openxmlformats.org/officeDocument/2006/relationships/image" Target="../media/image26.JPG"/></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G"/><Relationship Id="rId1" Type="http://schemas.openxmlformats.org/officeDocument/2006/relationships/slideLayout" Target="../slideLayouts/slideLayout7.xml"/><Relationship Id="rId4" Type="http://schemas.openxmlformats.org/officeDocument/2006/relationships/image" Target="../media/image3.gif"/></Relationships>
</file>

<file path=ppt/slides/_rels/slide16.xml.rels><?xml version="1.0" encoding="UTF-8" standalone="yes"?>
<Relationships xmlns="http://schemas.openxmlformats.org/package/2006/relationships"><Relationship Id="rId8" Type="http://schemas.openxmlformats.org/officeDocument/2006/relationships/image" Target="../media/image36.jpeg"/><Relationship Id="rId13" Type="http://schemas.openxmlformats.org/officeDocument/2006/relationships/image" Target="../media/image41.jpeg"/><Relationship Id="rId18" Type="http://schemas.openxmlformats.org/officeDocument/2006/relationships/image" Target="../media/image46.jpeg"/><Relationship Id="rId3" Type="http://schemas.openxmlformats.org/officeDocument/2006/relationships/image" Target="../media/image31.jpeg"/><Relationship Id="rId21" Type="http://schemas.openxmlformats.org/officeDocument/2006/relationships/image" Target="../media/image49.jpeg"/><Relationship Id="rId7" Type="http://schemas.openxmlformats.org/officeDocument/2006/relationships/image" Target="../media/image35.jpeg"/><Relationship Id="rId12" Type="http://schemas.openxmlformats.org/officeDocument/2006/relationships/image" Target="../media/image40.jpeg"/><Relationship Id="rId17" Type="http://schemas.openxmlformats.org/officeDocument/2006/relationships/image" Target="../media/image45.jpeg"/><Relationship Id="rId25" Type="http://schemas.openxmlformats.org/officeDocument/2006/relationships/image" Target="../media/image3.gif"/><Relationship Id="rId2" Type="http://schemas.openxmlformats.org/officeDocument/2006/relationships/image" Target="../media/image30.jpeg"/><Relationship Id="rId16" Type="http://schemas.openxmlformats.org/officeDocument/2006/relationships/image" Target="../media/image44.jpeg"/><Relationship Id="rId20" Type="http://schemas.openxmlformats.org/officeDocument/2006/relationships/image" Target="../media/image48.jpeg"/><Relationship Id="rId1" Type="http://schemas.openxmlformats.org/officeDocument/2006/relationships/slideLayout" Target="../slideLayouts/slideLayout7.xml"/><Relationship Id="rId6" Type="http://schemas.openxmlformats.org/officeDocument/2006/relationships/image" Target="../media/image34.jpeg"/><Relationship Id="rId11" Type="http://schemas.openxmlformats.org/officeDocument/2006/relationships/image" Target="../media/image39.jpeg"/><Relationship Id="rId24" Type="http://schemas.openxmlformats.org/officeDocument/2006/relationships/image" Target="../media/image52.jpeg"/><Relationship Id="rId5" Type="http://schemas.openxmlformats.org/officeDocument/2006/relationships/image" Target="../media/image33.jpeg"/><Relationship Id="rId15" Type="http://schemas.openxmlformats.org/officeDocument/2006/relationships/image" Target="../media/image43.jpeg"/><Relationship Id="rId23" Type="http://schemas.openxmlformats.org/officeDocument/2006/relationships/image" Target="../media/image51.jpeg"/><Relationship Id="rId10" Type="http://schemas.openxmlformats.org/officeDocument/2006/relationships/image" Target="../media/image38.jpeg"/><Relationship Id="rId19" Type="http://schemas.openxmlformats.org/officeDocument/2006/relationships/image" Target="../media/image47.jpeg"/><Relationship Id="rId4" Type="http://schemas.openxmlformats.org/officeDocument/2006/relationships/image" Target="../media/image32.jpeg"/><Relationship Id="rId9" Type="http://schemas.openxmlformats.org/officeDocument/2006/relationships/image" Target="../media/image37.jpeg"/><Relationship Id="rId14" Type="http://schemas.openxmlformats.org/officeDocument/2006/relationships/image" Target="../media/image42.jpeg"/><Relationship Id="rId22" Type="http://schemas.openxmlformats.org/officeDocument/2006/relationships/image" Target="../media/image50.jpeg"/></Relationships>
</file>

<file path=ppt/slides/_rels/slide17.xml.rels><?xml version="1.0" encoding="UTF-8" standalone="yes"?>
<Relationships xmlns="http://schemas.openxmlformats.org/package/2006/relationships"><Relationship Id="rId8" Type="http://schemas.openxmlformats.org/officeDocument/2006/relationships/image" Target="../media/image3.gif"/><Relationship Id="rId3" Type="http://schemas.openxmlformats.org/officeDocument/2006/relationships/image" Target="../media/image54.jpeg"/><Relationship Id="rId7" Type="http://schemas.openxmlformats.org/officeDocument/2006/relationships/image" Target="../media/image58.JPG"/><Relationship Id="rId2" Type="http://schemas.openxmlformats.org/officeDocument/2006/relationships/image" Target="../media/image53.jpeg"/><Relationship Id="rId1" Type="http://schemas.openxmlformats.org/officeDocument/2006/relationships/slideLayout" Target="../slideLayouts/slideLayout7.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_rels/slide1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7.xml"/><Relationship Id="rId6" Type="http://schemas.openxmlformats.org/officeDocument/2006/relationships/image" Target="../media/image3.gif"/><Relationship Id="rId5"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62.jpeg"/><Relationship Id="rId7" Type="http://schemas.openxmlformats.org/officeDocument/2006/relationships/image" Target="../media/image3.gif"/><Relationship Id="rId2" Type="http://schemas.openxmlformats.org/officeDocument/2006/relationships/image" Target="../media/image61.jpeg"/><Relationship Id="rId1" Type="http://schemas.openxmlformats.org/officeDocument/2006/relationships/slideLayout" Target="../slideLayouts/slideLayout7.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67.jpg"/><Relationship Id="rId7" Type="http://schemas.openxmlformats.org/officeDocument/2006/relationships/image" Target="../media/image3.gif"/><Relationship Id="rId2" Type="http://schemas.openxmlformats.org/officeDocument/2006/relationships/image" Target="../media/image66.jpg"/><Relationship Id="rId1" Type="http://schemas.openxmlformats.org/officeDocument/2006/relationships/slideLayout" Target="../slideLayouts/slideLayout7.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jpeg"/></Relationships>
</file>

<file path=ppt/slides/_rels/slide2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3.gif"/></Relationships>
</file>

<file path=ppt/slides/_rels/slide2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73.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3.gif"/></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3.gif"/></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80.jpg"/><Relationship Id="rId1" Type="http://schemas.openxmlformats.org/officeDocument/2006/relationships/slideLayout" Target="../slideLayouts/slideLayout7.xml"/><Relationship Id="rId4" Type="http://schemas.openxmlformats.org/officeDocument/2006/relationships/image" Target="../media/image3.gif"/></Relationships>
</file>

<file path=ppt/slides/_rels/slide2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1.jpeg"/><Relationship Id="rId1" Type="http://schemas.openxmlformats.org/officeDocument/2006/relationships/slideLayout" Target="../slideLayouts/slideLayout7.xml"/><Relationship Id="rId5" Type="http://schemas.openxmlformats.org/officeDocument/2006/relationships/image" Target="../media/image3.gif"/><Relationship Id="rId4" Type="http://schemas.openxmlformats.org/officeDocument/2006/relationships/image" Target="../media/image82.emf"/></Relationships>
</file>

<file path=ppt/slides/_rels/slide28.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3.gif"/><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hyperlink" Target="http://www.satimagingcorp.com/satellite-sensors/geoeye-2/" TargetMode="External"/><Relationship Id="rId2" Type="http://schemas.openxmlformats.org/officeDocument/2006/relationships/hyperlink" Target="http://www.landinfo.com/satellite-imagery-pricing.html" TargetMode="External"/><Relationship Id="rId1" Type="http://schemas.openxmlformats.org/officeDocument/2006/relationships/slideLayout" Target="../slideLayouts/slideLayout7.xml"/><Relationship Id="rId6" Type="http://schemas.openxmlformats.org/officeDocument/2006/relationships/image" Target="../media/image3.gif"/><Relationship Id="rId5" Type="http://schemas.openxmlformats.org/officeDocument/2006/relationships/hyperlink" Target="http://rami-benchmark.jrc.ec.europa.eu/" TargetMode="External"/><Relationship Id="rId4" Type="http://schemas.openxmlformats.org/officeDocument/2006/relationships/hyperlink" Target="http://cms.mapmart.com/Products/SatelliteImagery/AvailableImmediately.aspx"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00013" y="100013"/>
            <a:ext cx="8901112" cy="3057526"/>
            <a:chOff x="1929367" y="156949"/>
            <a:chExt cx="7854696" cy="3165619"/>
          </a:xfrm>
        </p:grpSpPr>
        <p:sp>
          <p:nvSpPr>
            <p:cNvPr id="4" name="Title 1"/>
            <p:cNvSpPr txBox="1">
              <a:spLocks/>
            </p:cNvSpPr>
            <p:nvPr/>
          </p:nvSpPr>
          <p:spPr>
            <a:xfrm>
              <a:off x="1932415" y="156949"/>
              <a:ext cx="7851648" cy="746028"/>
            </a:xfrm>
            <a:prstGeom prst="rect">
              <a:avLst/>
            </a:prstGeom>
          </p:spPr>
          <p:txBody>
            <a:bodyPr>
              <a:no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2500" dirty="0">
                  <a:solidFill>
                    <a:schemeClr val="tx2">
                      <a:lumMod val="90000"/>
                      <a:lumOff val="10000"/>
                    </a:schemeClr>
                  </a:solidFill>
                  <a:latin typeface="Algerian" pitchFamily="82" charset="0"/>
                </a:rPr>
                <a:t>Indian institute of technology </a:t>
              </a:r>
              <a:br>
                <a:rPr lang="en-US" sz="2500" dirty="0">
                  <a:solidFill>
                    <a:schemeClr val="tx2">
                      <a:lumMod val="90000"/>
                      <a:lumOff val="10000"/>
                    </a:schemeClr>
                  </a:solidFill>
                  <a:latin typeface="Algerian" pitchFamily="82" charset="0"/>
                </a:rPr>
              </a:br>
              <a:r>
                <a:rPr lang="en-US" sz="2500" dirty="0">
                  <a:solidFill>
                    <a:schemeClr val="tx2">
                      <a:lumMod val="90000"/>
                      <a:lumOff val="10000"/>
                    </a:schemeClr>
                  </a:solidFill>
                  <a:latin typeface="Algerian" pitchFamily="82" charset="0"/>
                </a:rPr>
                <a:t>bombay</a:t>
              </a:r>
              <a:endParaRPr lang="en-IN" sz="2500" dirty="0">
                <a:solidFill>
                  <a:schemeClr val="tx2">
                    <a:lumMod val="90000"/>
                    <a:lumOff val="10000"/>
                  </a:schemeClr>
                </a:solidFill>
                <a:latin typeface="Algerian" pitchFamily="82" charset="0"/>
              </a:endParaRPr>
            </a:p>
          </p:txBody>
        </p:sp>
        <p:sp>
          <p:nvSpPr>
            <p:cNvPr id="5" name="Subtitle 2"/>
            <p:cNvSpPr txBox="1">
              <a:spLocks/>
            </p:cNvSpPr>
            <p:nvPr/>
          </p:nvSpPr>
          <p:spPr>
            <a:xfrm>
              <a:off x="1929367" y="2361044"/>
              <a:ext cx="7854696" cy="961524"/>
            </a:xfrm>
            <a:prstGeom prst="rect">
              <a:avLst/>
            </a:prstGeom>
          </p:spPr>
          <p:txBody>
            <a:bodyPr>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lgn="ctr"/>
              <a:r>
                <a:rPr lang="en-US" sz="2500" dirty="0" err="1">
                  <a:latin typeface="Algerian" pitchFamily="82" charset="0"/>
                </a:rPr>
                <a:t>Ctara</a:t>
              </a:r>
              <a:endParaRPr lang="en-US" sz="2500" dirty="0">
                <a:latin typeface="Algerian" pitchFamily="82" charset="0"/>
              </a:endParaRPr>
            </a:p>
            <a:p>
              <a:pPr algn="ctr"/>
              <a:r>
                <a:rPr lang="en-US" sz="2000" dirty="0">
                  <a:latin typeface="Algerian" pitchFamily="82" charset="0"/>
                </a:rPr>
                <a:t>(technology and development)</a:t>
              </a:r>
            </a:p>
            <a:p>
              <a:pPr algn="ctr"/>
              <a:endParaRPr lang="en-US" sz="100" dirty="0"/>
            </a:p>
            <a:p>
              <a:r>
                <a:rPr lang="en-US" sz="1500" dirty="0"/>
                <a:t>                                                                   </a:t>
              </a:r>
              <a:endParaRPr lang="en-IN" sz="1500"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32835" y="871855"/>
              <a:ext cx="1773844" cy="1563153"/>
            </a:xfrm>
            <a:prstGeom prst="rect">
              <a:avLst/>
            </a:prstGeom>
          </p:spPr>
        </p:pic>
      </p:grpSp>
      <p:sp>
        <p:nvSpPr>
          <p:cNvPr id="3" name="Rectangle 2"/>
          <p:cNvSpPr/>
          <p:nvPr/>
        </p:nvSpPr>
        <p:spPr>
          <a:xfrm>
            <a:off x="614363" y="2990782"/>
            <a:ext cx="8001000" cy="3785652"/>
          </a:xfrm>
          <a:prstGeom prst="rect">
            <a:avLst/>
          </a:prstGeom>
        </p:spPr>
        <p:txBody>
          <a:bodyPr wrap="square">
            <a:spAutoFit/>
          </a:bodyPr>
          <a:lstStyle/>
          <a:p>
            <a:pPr algn="ctr"/>
            <a:r>
              <a:rPr lang="en-US" sz="2000" dirty="0">
                <a:solidFill>
                  <a:schemeClr val="tx2">
                    <a:lumMod val="90000"/>
                    <a:lumOff val="10000"/>
                  </a:schemeClr>
                </a:solidFill>
                <a:latin typeface="Times New Roman" panose="02020603050405020304" pitchFamily="18" charset="0"/>
                <a:cs typeface="Times New Roman" panose="02020603050405020304" pitchFamily="18" charset="0"/>
              </a:rPr>
              <a:t>Final Presentation</a:t>
            </a:r>
          </a:p>
          <a:p>
            <a:pPr algn="ctr"/>
            <a:r>
              <a:rPr lang="en-US" sz="2000" dirty="0">
                <a:solidFill>
                  <a:schemeClr val="tx2">
                    <a:lumMod val="90000"/>
                    <a:lumOff val="10000"/>
                  </a:schemeClr>
                </a:solidFill>
                <a:latin typeface="Times New Roman" panose="02020603050405020304" pitchFamily="18" charset="0"/>
                <a:cs typeface="Times New Roman" panose="02020603050405020304" pitchFamily="18" charset="0"/>
              </a:rPr>
              <a:t>on</a:t>
            </a:r>
          </a:p>
          <a:p>
            <a:pPr algn="ctr"/>
            <a:r>
              <a:rPr lang="en-IN" sz="2300" b="1" dirty="0">
                <a:solidFill>
                  <a:srgbClr val="C00000"/>
                </a:solidFill>
                <a:latin typeface="Times New Roman" panose="02020603050405020304" pitchFamily="18" charset="0"/>
                <a:cs typeface="Times New Roman" panose="02020603050405020304" pitchFamily="18" charset="0"/>
              </a:rPr>
              <a:t>Evaluation of UAV-based high resolution and </a:t>
            </a:r>
          </a:p>
          <a:p>
            <a:pPr algn="ctr"/>
            <a:r>
              <a:rPr lang="en-IN" sz="2300" b="1" dirty="0">
                <a:solidFill>
                  <a:srgbClr val="C00000"/>
                </a:solidFill>
                <a:latin typeface="Times New Roman" panose="02020603050405020304" pitchFamily="18" charset="0"/>
                <a:cs typeface="Times New Roman" panose="02020603050405020304" pitchFamily="18" charset="0"/>
              </a:rPr>
              <a:t>satellite based medium resolution canopy images with </a:t>
            </a:r>
          </a:p>
          <a:p>
            <a:pPr algn="ctr"/>
            <a:r>
              <a:rPr lang="en-IN" sz="2300" b="1" dirty="0">
                <a:solidFill>
                  <a:srgbClr val="C00000"/>
                </a:solidFill>
                <a:latin typeface="Times New Roman" panose="02020603050405020304" pitchFamily="18" charset="0"/>
                <a:cs typeface="Times New Roman" panose="02020603050405020304" pitchFamily="18" charset="0"/>
              </a:rPr>
              <a:t>ground based LAI for citrus crop stress</a:t>
            </a:r>
          </a:p>
          <a:p>
            <a:pPr algn="ctr"/>
            <a:r>
              <a:rPr lang="en-IN" sz="1100" b="1" dirty="0">
                <a:solidFill>
                  <a:schemeClr val="bg1"/>
                </a:solidFill>
                <a:latin typeface="Times New Roman" panose="02020603050405020304" pitchFamily="18" charset="0"/>
                <a:cs typeface="Times New Roman" panose="02020603050405020304" pitchFamily="18" charset="0"/>
              </a:rPr>
              <a:t>h</a:t>
            </a:r>
            <a:endParaRPr lang="en-IN" sz="2000" b="1" dirty="0">
              <a:solidFill>
                <a:schemeClr val="bg1"/>
              </a:solidFill>
              <a:latin typeface="Times New Roman" panose="02020603050405020304" pitchFamily="18" charset="0"/>
              <a:cs typeface="Times New Roman" panose="02020603050405020304" pitchFamily="18" charset="0"/>
            </a:endParaRPr>
          </a:p>
          <a:p>
            <a:pPr algn="ctr"/>
            <a:r>
              <a:rPr lang="en-US" sz="2000" dirty="0">
                <a:solidFill>
                  <a:schemeClr val="tx2">
                    <a:lumMod val="90000"/>
                    <a:lumOff val="10000"/>
                  </a:schemeClr>
                </a:solidFill>
                <a:latin typeface="Times New Roman" panose="02020603050405020304" pitchFamily="18" charset="0"/>
                <a:cs typeface="Times New Roman" panose="02020603050405020304" pitchFamily="18" charset="0"/>
              </a:rPr>
              <a:t>by</a:t>
            </a:r>
          </a:p>
          <a:p>
            <a:pPr algn="ctr"/>
            <a:r>
              <a:rPr lang="en-US" sz="1100" dirty="0">
                <a:solidFill>
                  <a:schemeClr val="bg1"/>
                </a:solidFill>
                <a:latin typeface="Times New Roman" panose="02020603050405020304" pitchFamily="18" charset="0"/>
                <a:cs typeface="Times New Roman" panose="02020603050405020304" pitchFamily="18" charset="0"/>
              </a:rPr>
              <a:t>j</a:t>
            </a:r>
            <a:endParaRPr lang="en-US" sz="2000" dirty="0">
              <a:solidFill>
                <a:schemeClr val="bg1"/>
              </a:solidFill>
              <a:latin typeface="Times New Roman" panose="02020603050405020304" pitchFamily="18" charset="0"/>
              <a:cs typeface="Times New Roman" panose="02020603050405020304" pitchFamily="18" charset="0"/>
            </a:endParaRPr>
          </a:p>
          <a:p>
            <a:pPr algn="ctr"/>
            <a:r>
              <a:rPr lang="en-US" sz="2200" dirty="0">
                <a:latin typeface="Times New Roman" panose="02020603050405020304" pitchFamily="18" charset="0"/>
                <a:cs typeface="Times New Roman" panose="02020603050405020304" pitchFamily="18" charset="0"/>
              </a:rPr>
              <a:t>Rahul Raj (143350008)</a:t>
            </a:r>
          </a:p>
          <a:p>
            <a:pPr algn="ctr"/>
            <a:endParaRPr lang="en-US" sz="900" dirty="0">
              <a:latin typeface="Times New Roman" panose="02020603050405020304" pitchFamily="18" charset="0"/>
              <a:cs typeface="Times New Roman" panose="02020603050405020304" pitchFamily="18" charset="0"/>
            </a:endParaRPr>
          </a:p>
          <a:p>
            <a:pPr algn="ctr"/>
            <a:r>
              <a:rPr lang="en-US" sz="2000" dirty="0">
                <a:latin typeface="Times New Roman" panose="02020603050405020304" pitchFamily="18" charset="0"/>
                <a:cs typeface="Times New Roman" panose="02020603050405020304" pitchFamily="18" charset="0"/>
              </a:rPr>
              <a:t>Project Guide </a:t>
            </a:r>
          </a:p>
          <a:p>
            <a:pPr algn="ctr"/>
            <a:endParaRPr lang="en-US" sz="700" dirty="0">
              <a:latin typeface="Times New Roman" panose="02020603050405020304" pitchFamily="18" charset="0"/>
              <a:cs typeface="Times New Roman" panose="02020603050405020304" pitchFamily="18" charset="0"/>
            </a:endParaRPr>
          </a:p>
          <a:p>
            <a:pPr algn="ctr"/>
            <a:r>
              <a:rPr lang="en-US" sz="2200" dirty="0">
                <a:latin typeface="Times New Roman" panose="02020603050405020304" pitchFamily="18" charset="0"/>
                <a:cs typeface="Times New Roman" panose="02020603050405020304" pitchFamily="18" charset="0"/>
              </a:rPr>
              <a:t>Prof. J. </a:t>
            </a:r>
            <a:r>
              <a:rPr lang="en-US" sz="2200" dirty="0" err="1">
                <a:latin typeface="Times New Roman" panose="02020603050405020304" pitchFamily="18" charset="0"/>
                <a:cs typeface="Times New Roman" panose="02020603050405020304" pitchFamily="18" charset="0"/>
              </a:rPr>
              <a:t>Adinarayana</a:t>
            </a:r>
            <a:r>
              <a:rPr lang="en-US" sz="2200" dirty="0">
                <a:latin typeface="Times New Roman" panose="02020603050405020304" pitchFamily="18" charset="0"/>
                <a:cs typeface="Times New Roman" panose="02020603050405020304" pitchFamily="18" charset="0"/>
              </a:rPr>
              <a:t>, CSRE</a:t>
            </a:r>
            <a:endParaRPr lang="en-US" sz="2200" dirty="0"/>
          </a:p>
        </p:txBody>
      </p:sp>
    </p:spTree>
    <p:extLst>
      <p:ext uri="{BB962C8B-B14F-4D97-AF65-F5344CB8AC3E}">
        <p14:creationId xmlns:p14="http://schemas.microsoft.com/office/powerpoint/2010/main" val="227139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C:\Users\RAHUL\Desktop\410-wI2K7R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539" y="1382938"/>
            <a:ext cx="4117638" cy="363999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769679" y="242890"/>
            <a:ext cx="3692357" cy="684803"/>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68580" tIns="34290" rIns="68580" bIns="34290">
            <a:spAutoFit/>
          </a:bodyPr>
          <a:lstStyle/>
          <a:p>
            <a:pPr algn="ctr"/>
            <a:r>
              <a:rPr lang="en-US" sz="4000" b="1"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parajita" pitchFamily="34" charset="0"/>
                <a:cs typeface="Aparajita" pitchFamily="34" charset="0"/>
              </a:rPr>
              <a:t>Selection of Camera</a:t>
            </a:r>
          </a:p>
        </p:txBody>
      </p:sp>
      <p:sp>
        <p:nvSpPr>
          <p:cNvPr id="4" name="Rectangle 3"/>
          <p:cNvSpPr/>
          <p:nvPr/>
        </p:nvSpPr>
        <p:spPr>
          <a:xfrm>
            <a:off x="368873" y="4590494"/>
            <a:ext cx="3706971" cy="707886"/>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Digital Point and Shoot Camera			</a:t>
            </a:r>
          </a:p>
        </p:txBody>
      </p:sp>
      <p:sp>
        <p:nvSpPr>
          <p:cNvPr id="10" name="TextBox 9"/>
          <p:cNvSpPr txBox="1"/>
          <p:nvPr/>
        </p:nvSpPr>
        <p:spPr>
          <a:xfrm>
            <a:off x="4281177" y="2526842"/>
            <a:ext cx="4736582" cy="3046988"/>
          </a:xfrm>
          <a:prstGeom prst="rect">
            <a:avLst/>
          </a:prstGeom>
          <a:noFill/>
        </p:spPr>
        <p:txBody>
          <a:bodyPr wrap="square" rtlCol="0">
            <a:spAutoFit/>
          </a:bodyPr>
          <a:lstStyle/>
          <a:p>
            <a:pPr algn="ctr"/>
            <a:r>
              <a:rPr lang="en-IN" sz="2500" b="1" dirty="0">
                <a:solidFill>
                  <a:srgbClr val="002060"/>
                </a:solidFill>
                <a:latin typeface="Aparajita" pitchFamily="34" charset="0"/>
                <a:cs typeface="Aparajita" pitchFamily="34" charset="0"/>
              </a:rPr>
              <a:t>16 MP programmable camera </a:t>
            </a:r>
          </a:p>
          <a:p>
            <a:pPr algn="ctr"/>
            <a:endParaRPr lang="en-IN" sz="2500" b="1" dirty="0">
              <a:solidFill>
                <a:srgbClr val="002060"/>
              </a:solidFill>
              <a:latin typeface="Aparajita" pitchFamily="34" charset="0"/>
              <a:cs typeface="Aparajita" pitchFamily="34" charset="0"/>
            </a:endParaRPr>
          </a:p>
          <a:p>
            <a:pPr algn="ctr"/>
            <a:r>
              <a:rPr lang="en-IN" sz="2500" b="1" dirty="0">
                <a:solidFill>
                  <a:srgbClr val="002060"/>
                </a:solidFill>
                <a:latin typeface="Aparajita" pitchFamily="34" charset="0"/>
                <a:cs typeface="Aparajita" pitchFamily="34" charset="0"/>
              </a:rPr>
              <a:t>Focus at infinity</a:t>
            </a:r>
          </a:p>
          <a:p>
            <a:pPr algn="ctr"/>
            <a:endParaRPr lang="en-IN" sz="2500" b="1" dirty="0">
              <a:solidFill>
                <a:srgbClr val="002060"/>
              </a:solidFill>
              <a:latin typeface="Aparajita" pitchFamily="34" charset="0"/>
              <a:cs typeface="Aparajita" pitchFamily="34" charset="0"/>
            </a:endParaRPr>
          </a:p>
          <a:p>
            <a:pPr algn="ctr"/>
            <a:r>
              <a:rPr lang="en-IN" sz="2500" b="1" dirty="0">
                <a:solidFill>
                  <a:srgbClr val="002060"/>
                </a:solidFill>
                <a:latin typeface="Aparajita" pitchFamily="34" charset="0"/>
                <a:cs typeface="Aparajita" pitchFamily="34" charset="0"/>
              </a:rPr>
              <a:t>Programmed to capture images at every 3 seconds</a:t>
            </a:r>
          </a:p>
          <a:p>
            <a:pPr algn="ctr"/>
            <a:endParaRPr lang="en-IN" sz="2100" b="1" dirty="0">
              <a:solidFill>
                <a:srgbClr val="002060"/>
              </a:solidFill>
              <a:latin typeface="Aparajita" pitchFamily="34" charset="0"/>
              <a:cs typeface="Aparajita" pitchFamily="34" charset="0"/>
            </a:endParaRPr>
          </a:p>
          <a:p>
            <a:pPr algn="ctr"/>
            <a:endParaRPr lang="en-IN" sz="2100" b="1" dirty="0">
              <a:solidFill>
                <a:srgbClr val="002060"/>
              </a:solidFill>
              <a:latin typeface="Aparajita" pitchFamily="34" charset="0"/>
              <a:cs typeface="Aparajita" pitchFamily="34" charset="0"/>
            </a:endParaRPr>
          </a:p>
        </p:txBody>
      </p:sp>
      <p:pic>
        <p:nvPicPr>
          <p:cNvPr id="7" name="Picture 6" descr="E:\BE project wall climbing\Encoder-30-64-64.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556138" y="183214"/>
            <a:ext cx="4572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549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090394" y="136868"/>
            <a:ext cx="5136664" cy="684803"/>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68580" tIns="34290" rIns="68580" bIns="34290">
            <a:spAutoFit/>
          </a:bodyPr>
          <a:lstStyle/>
          <a:p>
            <a:pPr algn="ctr"/>
            <a:r>
              <a:rPr lang="en-US" sz="4000" b="1"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parajita" pitchFamily="34" charset="0"/>
                <a:cs typeface="Aparajita" pitchFamily="34" charset="0"/>
              </a:rPr>
              <a:t>Image Capturing Technique</a:t>
            </a:r>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05964" y="1336415"/>
            <a:ext cx="3521425" cy="2007501"/>
          </a:xfrm>
          <a:prstGeom prst="rect">
            <a:avLst/>
          </a:prstGeom>
        </p:spPr>
      </p:pic>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13772" y="3903308"/>
            <a:ext cx="4443927" cy="2982884"/>
          </a:xfrm>
          <a:prstGeom prst="rect">
            <a:avLst/>
          </a:prstGeom>
        </p:spPr>
      </p:pic>
      <p:sp>
        <p:nvSpPr>
          <p:cNvPr id="2" name="Rectangle 1"/>
          <p:cNvSpPr/>
          <p:nvPr/>
        </p:nvSpPr>
        <p:spPr>
          <a:xfrm>
            <a:off x="590525" y="3428377"/>
            <a:ext cx="2552302" cy="323165"/>
          </a:xfrm>
          <a:prstGeom prst="rect">
            <a:avLst/>
          </a:prstGeom>
        </p:spPr>
        <p:txBody>
          <a:bodyPr wrap="none">
            <a:spAutoFit/>
          </a:bodyPr>
          <a:lstStyle/>
          <a:p>
            <a:r>
              <a:rPr lang="en-IN" sz="1500" dirty="0">
                <a:latin typeface="Aparajita" pitchFamily="34" charset="0"/>
                <a:cs typeface="Aparajita" pitchFamily="34" charset="0"/>
              </a:rPr>
              <a:t>Source: http://drones.newamerica.org/</a:t>
            </a:r>
          </a:p>
        </p:txBody>
      </p:sp>
      <p:sp>
        <p:nvSpPr>
          <p:cNvPr id="7" name="Rectangle 6"/>
          <p:cNvSpPr/>
          <p:nvPr/>
        </p:nvSpPr>
        <p:spPr>
          <a:xfrm>
            <a:off x="2947160" y="6519295"/>
            <a:ext cx="2106667" cy="323165"/>
          </a:xfrm>
          <a:prstGeom prst="rect">
            <a:avLst/>
          </a:prstGeom>
        </p:spPr>
        <p:txBody>
          <a:bodyPr wrap="none">
            <a:spAutoFit/>
          </a:bodyPr>
          <a:lstStyle/>
          <a:p>
            <a:r>
              <a:rPr lang="en-IN" sz="1500" dirty="0">
                <a:latin typeface="Aparajita" pitchFamily="34" charset="0"/>
                <a:cs typeface="Aparajita" pitchFamily="34" charset="0"/>
              </a:rPr>
              <a:t>Source: http://www.mdpi.com/</a:t>
            </a:r>
          </a:p>
        </p:txBody>
      </p:sp>
      <p:sp>
        <p:nvSpPr>
          <p:cNvPr id="8" name="TextBox 7"/>
          <p:cNvSpPr txBox="1"/>
          <p:nvPr/>
        </p:nvSpPr>
        <p:spPr>
          <a:xfrm>
            <a:off x="2239291" y="5023398"/>
            <a:ext cx="3405352" cy="738664"/>
          </a:xfrm>
          <a:prstGeom prst="rect">
            <a:avLst/>
          </a:prstGeom>
          <a:noFill/>
        </p:spPr>
        <p:txBody>
          <a:bodyPr wrap="square" rtlCol="0">
            <a:spAutoFit/>
          </a:bodyPr>
          <a:lstStyle/>
          <a:p>
            <a:pPr algn="ctr"/>
            <a:r>
              <a:rPr lang="en-IN" sz="2100" b="1" dirty="0">
                <a:solidFill>
                  <a:srgbClr val="002060"/>
                </a:solidFill>
                <a:latin typeface="Aparajita" pitchFamily="34" charset="0"/>
                <a:cs typeface="Aparajita" pitchFamily="34" charset="0"/>
              </a:rPr>
              <a:t>70 % frontal overlap</a:t>
            </a:r>
          </a:p>
          <a:p>
            <a:pPr algn="ctr"/>
            <a:r>
              <a:rPr lang="en-IN" sz="2100" b="1" dirty="0">
                <a:solidFill>
                  <a:srgbClr val="002060"/>
                </a:solidFill>
                <a:latin typeface="Aparajita" pitchFamily="34" charset="0"/>
                <a:cs typeface="Aparajita" pitchFamily="34" charset="0"/>
              </a:rPr>
              <a:t>50 % side overlap</a:t>
            </a:r>
          </a:p>
        </p:txBody>
      </p:sp>
      <p:sp>
        <p:nvSpPr>
          <p:cNvPr id="9" name="TextBox 8"/>
          <p:cNvSpPr txBox="1"/>
          <p:nvPr/>
        </p:nvSpPr>
        <p:spPr>
          <a:xfrm>
            <a:off x="5430239" y="4700232"/>
            <a:ext cx="3405352" cy="492443"/>
          </a:xfrm>
          <a:prstGeom prst="rect">
            <a:avLst/>
          </a:prstGeom>
          <a:noFill/>
        </p:spPr>
        <p:txBody>
          <a:bodyPr wrap="square" rtlCol="0">
            <a:spAutoFit/>
          </a:bodyPr>
          <a:lstStyle/>
          <a:p>
            <a:pPr algn="ctr"/>
            <a:endParaRPr lang="en-IN" sz="2600" b="1" dirty="0">
              <a:solidFill>
                <a:schemeClr val="accent5">
                  <a:lumMod val="50000"/>
                </a:schemeClr>
              </a:solidFill>
              <a:latin typeface="Aparajita" pitchFamily="34" charset="0"/>
              <a:cs typeface="Aparajita" pitchFamily="34"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1537" y="1118681"/>
            <a:ext cx="5221801" cy="3048566"/>
          </a:xfrm>
          <a:prstGeom prst="rect">
            <a:avLst/>
          </a:prstGeom>
        </p:spPr>
      </p:pic>
      <p:pic>
        <p:nvPicPr>
          <p:cNvPr id="11" name="Picture 10" descr="E:\BE project wall climbing\Encoder-30-64-64.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8556138" y="183214"/>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5035104" y="4700232"/>
            <a:ext cx="3800487" cy="1692771"/>
          </a:xfrm>
          <a:prstGeom prst="rect">
            <a:avLst/>
          </a:prstGeom>
        </p:spPr>
        <p:txBody>
          <a:bodyPr wrap="square">
            <a:spAutoFit/>
          </a:bodyPr>
          <a:lstStyle/>
          <a:p>
            <a:pPr algn="ctr"/>
            <a:r>
              <a:rPr lang="en-IN" sz="2600" b="1" dirty="0">
                <a:solidFill>
                  <a:schemeClr val="accent5">
                    <a:lumMod val="50000"/>
                  </a:schemeClr>
                </a:solidFill>
                <a:latin typeface="Aparajita" pitchFamily="34" charset="0"/>
                <a:cs typeface="Aparajita" pitchFamily="34" charset="0"/>
              </a:rPr>
              <a:t>@ 30 m height, image capture speed 1 per 3 sec  then UAV speed should be less than 3.4 m/sec (considering FOV 60º)</a:t>
            </a:r>
          </a:p>
        </p:txBody>
      </p:sp>
    </p:spTree>
    <p:extLst>
      <p:ext uri="{BB962C8B-B14F-4D97-AF65-F5344CB8AC3E}">
        <p14:creationId xmlns:p14="http://schemas.microsoft.com/office/powerpoint/2010/main" val="2505549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517" y="1547525"/>
            <a:ext cx="4800412" cy="3353088"/>
          </a:xfrm>
          <a:prstGeom prst="rect">
            <a:avLst/>
          </a:prstGeom>
        </p:spPr>
      </p:pic>
      <p:sp>
        <p:nvSpPr>
          <p:cNvPr id="4" name="TextBox 3"/>
          <p:cNvSpPr txBox="1"/>
          <p:nvPr/>
        </p:nvSpPr>
        <p:spPr>
          <a:xfrm>
            <a:off x="1336771" y="167027"/>
            <a:ext cx="6278465" cy="707886"/>
          </a:xfrm>
          <a:prstGeom prst="rect">
            <a:avLst/>
          </a:prstGeom>
          <a:noFill/>
        </p:spPr>
        <p:txBody>
          <a:bodyPr wrap="square" rtlCol="0">
            <a:spAutoFit/>
          </a:bodyPr>
          <a:lstStyle/>
          <a:p>
            <a:pPr algn="ctr"/>
            <a:r>
              <a:rPr lang="en-IN" sz="4000" b="1" dirty="0">
                <a:latin typeface="Constantia" panose="02030602050306030303" pitchFamily="18" charset="0"/>
              </a:rPr>
              <a:t>Field implementation</a:t>
            </a:r>
          </a:p>
        </p:txBody>
      </p:sp>
      <p:sp>
        <p:nvSpPr>
          <p:cNvPr id="6" name="TextBox 5"/>
          <p:cNvSpPr txBox="1"/>
          <p:nvPr/>
        </p:nvSpPr>
        <p:spPr>
          <a:xfrm>
            <a:off x="145899" y="5000626"/>
            <a:ext cx="4737648" cy="553998"/>
          </a:xfrm>
          <a:prstGeom prst="rect">
            <a:avLst/>
          </a:prstGeom>
          <a:noFill/>
        </p:spPr>
        <p:txBody>
          <a:bodyPr wrap="square" rtlCol="0">
            <a:spAutoFit/>
          </a:bodyPr>
          <a:lstStyle/>
          <a:p>
            <a:pPr algn="ctr"/>
            <a:r>
              <a:rPr lang="en-IN" sz="1500" dirty="0">
                <a:latin typeface="Constantia" panose="02030602050306030303" pitchFamily="18" charset="0"/>
              </a:rPr>
              <a:t>Figure: Field implementation is done after proper permission from Police.</a:t>
            </a: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6683" r="19524"/>
          <a:stretch/>
        </p:blipFill>
        <p:spPr>
          <a:xfrm>
            <a:off x="5057780" y="1260322"/>
            <a:ext cx="3986212" cy="4686484"/>
          </a:xfrm>
          <a:prstGeom prst="rect">
            <a:avLst/>
          </a:prstGeom>
        </p:spPr>
      </p:pic>
      <p:sp>
        <p:nvSpPr>
          <p:cNvPr id="9" name="Rectangle 8"/>
          <p:cNvSpPr/>
          <p:nvPr/>
        </p:nvSpPr>
        <p:spPr>
          <a:xfrm>
            <a:off x="5200652" y="6003958"/>
            <a:ext cx="3700467" cy="323165"/>
          </a:xfrm>
          <a:prstGeom prst="rect">
            <a:avLst/>
          </a:prstGeom>
        </p:spPr>
        <p:txBody>
          <a:bodyPr wrap="square">
            <a:spAutoFit/>
          </a:bodyPr>
          <a:lstStyle/>
          <a:p>
            <a:r>
              <a:rPr lang="en-US" sz="1500" dirty="0">
                <a:latin typeface="Constantia" panose="02030602050306030303" pitchFamily="18" charset="0"/>
                <a:cs typeface="Aparajita" pitchFamily="34" charset="0"/>
              </a:rPr>
              <a:t>Figure: Using LAI meter in plot of Nagziri</a:t>
            </a:r>
            <a:endParaRPr lang="en-IN" sz="1500" dirty="0">
              <a:latin typeface="Constantia" panose="02030602050306030303" pitchFamily="18" charset="0"/>
              <a:cs typeface="Aparajita" pitchFamily="34" charset="0"/>
            </a:endParaRPr>
          </a:p>
        </p:txBody>
      </p:sp>
      <p:pic>
        <p:nvPicPr>
          <p:cNvPr id="10" name="Picture 9" descr="E:\BE project wall climbing\Encoder-30-64-64.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556138" y="183214"/>
            <a:ext cx="4572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605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9056" y="2802250"/>
            <a:ext cx="5264944" cy="38843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475"/>
            <a:ext cx="5448886" cy="3602117"/>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4" name="TextBox 3"/>
          <p:cNvSpPr txBox="1"/>
          <p:nvPr/>
        </p:nvSpPr>
        <p:spPr>
          <a:xfrm>
            <a:off x="96440" y="4597004"/>
            <a:ext cx="3686175" cy="1688924"/>
          </a:xfrm>
          <a:prstGeom prst="rect">
            <a:avLst/>
          </a:prstGeom>
          <a:noFill/>
        </p:spPr>
        <p:txBody>
          <a:bodyPr wrap="square" rtlCol="0">
            <a:spAutoFit/>
          </a:bodyPr>
          <a:lstStyle/>
          <a:p>
            <a:pPr marL="214313" indent="-214313">
              <a:buFont typeface="Arial" panose="020B0604020202020204" pitchFamily="34" charset="0"/>
              <a:buChar char="•"/>
            </a:pPr>
            <a:r>
              <a:rPr lang="en-IN" sz="2000" dirty="0">
                <a:latin typeface="Constantia" panose="02030602050306030303" pitchFamily="18" charset="0"/>
              </a:rPr>
              <a:t>Camera FOV is 30° and 24°</a:t>
            </a:r>
          </a:p>
          <a:p>
            <a:pPr marL="214313" indent="-214313">
              <a:buFont typeface="Arial" panose="020B0604020202020204" pitchFamily="34" charset="0"/>
              <a:buChar char="•"/>
            </a:pPr>
            <a:endParaRPr lang="en-IN" sz="825" dirty="0">
              <a:latin typeface="Constantia" panose="02030602050306030303" pitchFamily="18" charset="0"/>
            </a:endParaRPr>
          </a:p>
          <a:p>
            <a:pPr marL="214313" indent="-214313">
              <a:buFont typeface="Arial" panose="020B0604020202020204" pitchFamily="34" charset="0"/>
              <a:buChar char="•"/>
            </a:pPr>
            <a:r>
              <a:rPr lang="en-IN" sz="2000" dirty="0">
                <a:latin typeface="Constantia" panose="02030602050306030303" pitchFamily="18" charset="0"/>
              </a:rPr>
              <a:t>Average image size 9 MB</a:t>
            </a:r>
          </a:p>
          <a:p>
            <a:pPr marL="214313" indent="-214313">
              <a:buFont typeface="Arial" panose="020B0604020202020204" pitchFamily="34" charset="0"/>
              <a:buChar char="•"/>
            </a:pPr>
            <a:r>
              <a:rPr lang="en-IN" sz="2000" dirty="0">
                <a:latin typeface="Constantia" panose="02030602050306030303" pitchFamily="18" charset="0"/>
              </a:rPr>
              <a:t>Average pixels per square cm is 3</a:t>
            </a:r>
          </a:p>
          <a:p>
            <a:endParaRPr lang="en-IN" sz="1350" dirty="0">
              <a:latin typeface="Constantia" panose="02030602050306030303" pitchFamily="18" charset="0"/>
            </a:endParaRPr>
          </a:p>
        </p:txBody>
      </p:sp>
      <p:sp>
        <p:nvSpPr>
          <p:cNvPr id="5" name="TextBox 4"/>
          <p:cNvSpPr txBox="1"/>
          <p:nvPr/>
        </p:nvSpPr>
        <p:spPr>
          <a:xfrm>
            <a:off x="5852959" y="1362428"/>
            <a:ext cx="2886968" cy="707886"/>
          </a:xfrm>
          <a:prstGeom prst="rect">
            <a:avLst/>
          </a:prstGeom>
          <a:noFill/>
        </p:spPr>
        <p:txBody>
          <a:bodyPr wrap="square" rtlCol="0">
            <a:spAutoFit/>
          </a:bodyPr>
          <a:lstStyle/>
          <a:p>
            <a:pPr algn="ctr"/>
            <a:r>
              <a:rPr lang="en-IN" sz="4000" b="1" dirty="0">
                <a:latin typeface="Constantia" panose="02030602050306030303" pitchFamily="18" charset="0"/>
              </a:rPr>
              <a:t>Resolution</a:t>
            </a:r>
          </a:p>
        </p:txBody>
      </p:sp>
      <p:pic>
        <p:nvPicPr>
          <p:cNvPr id="6" name="Picture 5" descr="E:\BE project wall climbing\Encoder-30-64-64.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556138" y="183214"/>
            <a:ext cx="4572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028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72952"/>
            <a:ext cx="9144000" cy="530915"/>
          </a:xfrm>
          <a:prstGeom prst="rect">
            <a:avLst/>
          </a:prstGeom>
          <a:noFill/>
          <a:ln>
            <a:noFill/>
          </a:ln>
        </p:spPr>
        <p:txBody>
          <a:bodyPr wrap="square" lIns="68580" tIns="34290" rIns="68580" bIns="34290">
            <a:spAutoFit/>
          </a:bodyPr>
          <a:lstStyle/>
          <a:p>
            <a:pPr algn="ctr"/>
            <a:r>
              <a:rPr lang="en-US" sz="3000" b="1"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parajita" pitchFamily="34" charset="0"/>
                <a:cs typeface="Aparajita" pitchFamily="34" charset="0"/>
              </a:rPr>
              <a:t>Leaf Area Index</a:t>
            </a:r>
          </a:p>
        </p:txBody>
      </p:sp>
      <p:sp>
        <p:nvSpPr>
          <p:cNvPr id="3" name="Rectangle 2"/>
          <p:cNvSpPr/>
          <p:nvPr/>
        </p:nvSpPr>
        <p:spPr>
          <a:xfrm>
            <a:off x="113752" y="745876"/>
            <a:ext cx="8968979" cy="2169825"/>
          </a:xfrm>
          <a:prstGeom prst="rect">
            <a:avLst/>
          </a:prstGeom>
        </p:spPr>
        <p:txBody>
          <a:bodyPr wrap="square">
            <a:spAutoFit/>
          </a:bodyPr>
          <a:lstStyle/>
          <a:p>
            <a:pPr marL="214313" indent="-214313">
              <a:lnSpc>
                <a:spcPct val="150000"/>
              </a:lnSpc>
              <a:buFont typeface="Arial" panose="020B0604020202020204" pitchFamily="34" charset="0"/>
              <a:buChar char="•"/>
            </a:pPr>
            <a:r>
              <a:rPr lang="en-IN" dirty="0">
                <a:latin typeface="Constantia" panose="02030602050306030303" pitchFamily="18" charset="0"/>
              </a:rPr>
              <a:t>The ratio of leaf surface to soil surface is termed leaf area index</a:t>
            </a:r>
          </a:p>
          <a:p>
            <a:pPr marL="214313" indent="-214313">
              <a:lnSpc>
                <a:spcPct val="150000"/>
              </a:lnSpc>
              <a:buFont typeface="Arial" panose="020B0604020202020204" pitchFamily="34" charset="0"/>
              <a:buChar char="•"/>
            </a:pPr>
            <a:r>
              <a:rPr lang="en-IN" dirty="0">
                <a:latin typeface="Constantia" panose="02030602050306030303" pitchFamily="18" charset="0"/>
              </a:rPr>
              <a:t>Leaf area is important input parameters in canopy photosynthesis modelling</a:t>
            </a:r>
          </a:p>
          <a:p>
            <a:pPr lvl="8">
              <a:lnSpc>
                <a:spcPct val="150000"/>
              </a:lnSpc>
            </a:pPr>
            <a:r>
              <a:rPr lang="en-IN" dirty="0">
                <a:latin typeface="Constantia" panose="02030602050306030303" pitchFamily="18" charset="0"/>
              </a:rPr>
              <a:t>                              …….Humboldt University of Berlin</a:t>
            </a:r>
            <a:endParaRPr lang="en-IN" dirty="0">
              <a:solidFill>
                <a:srgbClr val="222222"/>
              </a:solidFill>
              <a:latin typeface="Constantia" panose="02030602050306030303" pitchFamily="18" charset="0"/>
            </a:endParaRPr>
          </a:p>
          <a:p>
            <a:pPr marL="214313" indent="-214313">
              <a:lnSpc>
                <a:spcPct val="150000"/>
              </a:lnSpc>
              <a:buFont typeface="Arial" panose="020B0604020202020204" pitchFamily="34" charset="0"/>
              <a:buChar char="•"/>
            </a:pPr>
            <a:r>
              <a:rPr lang="en-IN" dirty="0">
                <a:solidFill>
                  <a:srgbClr val="222222"/>
                </a:solidFill>
                <a:latin typeface="Constantia" panose="02030602050306030303" pitchFamily="18" charset="0"/>
              </a:rPr>
              <a:t>Monitoring distribution and changes of  LAI is important for assessing growth and health of vegetation							……Food and Agriculture organisation</a:t>
            </a:r>
          </a:p>
        </p:txBody>
      </p:sp>
      <p:sp>
        <p:nvSpPr>
          <p:cNvPr id="7" name="Rectangle: Rounded Corners 6"/>
          <p:cNvSpPr/>
          <p:nvPr/>
        </p:nvSpPr>
        <p:spPr>
          <a:xfrm>
            <a:off x="86831" y="745876"/>
            <a:ext cx="8968979" cy="2172705"/>
          </a:xfrm>
          <a:prstGeom prst="round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grpSp>
        <p:nvGrpSpPr>
          <p:cNvPr id="5" name="Group 4"/>
          <p:cNvGrpSpPr/>
          <p:nvPr/>
        </p:nvGrpSpPr>
        <p:grpSpPr>
          <a:xfrm>
            <a:off x="85724" y="2998239"/>
            <a:ext cx="9162539" cy="3922376"/>
            <a:chOff x="85724" y="2998239"/>
            <a:chExt cx="9162539" cy="3922376"/>
          </a:xfrm>
        </p:grpSpPr>
        <p:grpSp>
          <p:nvGrpSpPr>
            <p:cNvPr id="19" name="Group 18"/>
            <p:cNvGrpSpPr/>
            <p:nvPr/>
          </p:nvGrpSpPr>
          <p:grpSpPr>
            <a:xfrm>
              <a:off x="85724" y="3183677"/>
              <a:ext cx="4602374" cy="1188044"/>
              <a:chOff x="114299" y="3069261"/>
              <a:chExt cx="6136498" cy="1361140"/>
            </a:xfrm>
          </p:grpSpPr>
          <p:sp>
            <p:nvSpPr>
              <p:cNvPr id="12" name="Rectangle 11"/>
              <p:cNvSpPr/>
              <p:nvPr/>
            </p:nvSpPr>
            <p:spPr>
              <a:xfrm>
                <a:off x="116698" y="3069261"/>
                <a:ext cx="6134099" cy="431958"/>
              </a:xfrm>
              <a:prstGeom prst="rect">
                <a:avLst/>
              </a:prstGeom>
              <a:noFill/>
            </p:spPr>
            <p:txBody>
              <a:bodyPr wrap="square" lIns="68580" tIns="34290" rIns="68580" bIns="34290">
                <a:spAutoFit/>
              </a:bodyPr>
              <a:lstStyle/>
              <a:p>
                <a:pPr algn="ctr"/>
                <a:r>
                  <a:rPr lang="en-US" sz="2000" b="1" dirty="0">
                    <a:ln w="0"/>
                    <a:solidFill>
                      <a:srgbClr val="C00000"/>
                    </a:solidFill>
                    <a:effectLst>
                      <a:outerShdw blurRad="38100" dist="25400" dir="5400000" algn="ctr" rotWithShape="0">
                        <a:srgbClr val="6E747A">
                          <a:alpha val="43000"/>
                        </a:srgbClr>
                      </a:outerShdw>
                    </a:effectLst>
                    <a:latin typeface="Aparajita" panose="020B0604020202020204" pitchFamily="34" charset="0"/>
                    <a:cs typeface="Aparajita" panose="020B0604020202020204" pitchFamily="34" charset="0"/>
                  </a:rPr>
                  <a:t>LAI measurement</a:t>
                </a:r>
              </a:p>
            </p:txBody>
          </p:sp>
          <p:sp>
            <p:nvSpPr>
              <p:cNvPr id="4" name="Rectangle 3"/>
              <p:cNvSpPr/>
              <p:nvPr/>
            </p:nvSpPr>
            <p:spPr>
              <a:xfrm>
                <a:off x="114299" y="3891792"/>
                <a:ext cx="6016690" cy="538609"/>
              </a:xfrm>
              <a:prstGeom prst="rect">
                <a:avLst/>
              </a:prstGeom>
            </p:spPr>
            <p:txBody>
              <a:bodyPr wrap="square">
                <a:spAutoFit/>
              </a:bodyPr>
              <a:lstStyle/>
              <a:p>
                <a:pPr marL="428625" indent="-428625" algn="just">
                  <a:lnSpc>
                    <a:spcPct val="150000"/>
                  </a:lnSpc>
                  <a:buFont typeface="Arial" panose="020B0604020202020204" pitchFamily="34" charset="0"/>
                  <a:buChar char="•"/>
                </a:pPr>
                <a:endParaRPr lang="en-US" sz="1350" dirty="0">
                  <a:ln w="0"/>
                  <a:latin typeface="Constantia" panose="02030602050306030303" pitchFamily="18" charset="0"/>
                  <a:cs typeface="Times New Roman" panose="02020603050405020304" pitchFamily="18" charset="0"/>
                </a:endParaRPr>
              </a:p>
            </p:txBody>
          </p:sp>
        </p:grpSp>
        <p:grpSp>
          <p:nvGrpSpPr>
            <p:cNvPr id="18" name="Group 17"/>
            <p:cNvGrpSpPr/>
            <p:nvPr/>
          </p:nvGrpSpPr>
          <p:grpSpPr>
            <a:xfrm>
              <a:off x="4761827" y="2998239"/>
              <a:ext cx="4486436" cy="3922376"/>
              <a:chOff x="6091023" y="2711069"/>
              <a:chExt cx="5981914" cy="4493860"/>
            </a:xfrm>
          </p:grpSpPr>
          <p:grpSp>
            <p:nvGrpSpPr>
              <p:cNvPr id="13" name="Group 12"/>
              <p:cNvGrpSpPr/>
              <p:nvPr/>
            </p:nvGrpSpPr>
            <p:grpSpPr>
              <a:xfrm>
                <a:off x="8748357" y="3322704"/>
                <a:ext cx="3324580" cy="2956828"/>
                <a:chOff x="6938120" y="3593858"/>
                <a:chExt cx="4523490" cy="3626349"/>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l="17136" t="8544" r="12992" b="14279"/>
                <a:stretch/>
              </p:blipFill>
              <p:spPr>
                <a:xfrm>
                  <a:off x="7454033" y="3593858"/>
                  <a:ext cx="3704738" cy="2835013"/>
                </a:xfrm>
                <a:prstGeom prst="rect">
                  <a:avLst/>
                </a:prstGeom>
              </p:spPr>
            </p:pic>
            <p:sp>
              <p:nvSpPr>
                <p:cNvPr id="15" name="TextBox 14"/>
                <p:cNvSpPr txBox="1"/>
                <p:nvPr/>
              </p:nvSpPr>
              <p:spPr>
                <a:xfrm>
                  <a:off x="6938120" y="6485020"/>
                  <a:ext cx="4523490" cy="735187"/>
                </a:xfrm>
                <a:prstGeom prst="rect">
                  <a:avLst/>
                </a:prstGeom>
                <a:noFill/>
              </p:spPr>
              <p:txBody>
                <a:bodyPr wrap="square" rtlCol="0">
                  <a:spAutoFit/>
                </a:bodyPr>
                <a:lstStyle/>
                <a:p>
                  <a:pPr algn="ctr"/>
                  <a:r>
                    <a:rPr lang="en-IN" sz="1400" dirty="0">
                      <a:latin typeface="Constantia" panose="02030602050306030303" pitchFamily="18" charset="0"/>
                    </a:rPr>
                    <a:t>Figure: use of LAI meter in farm </a:t>
                  </a:r>
                </a:p>
              </p:txBody>
            </p:sp>
          </p:grpSp>
          <p:grpSp>
            <p:nvGrpSpPr>
              <p:cNvPr id="23" name="Group 22"/>
              <p:cNvGrpSpPr/>
              <p:nvPr/>
            </p:nvGrpSpPr>
            <p:grpSpPr>
              <a:xfrm>
                <a:off x="6091023" y="2711069"/>
                <a:ext cx="5759339" cy="4493860"/>
                <a:chOff x="14429" y="2760271"/>
                <a:chExt cx="5759339" cy="4493860"/>
              </a:xfrm>
            </p:grpSpPr>
            <p:grpSp>
              <p:nvGrpSpPr>
                <p:cNvPr id="8" name="Group 7"/>
                <p:cNvGrpSpPr/>
                <p:nvPr/>
              </p:nvGrpSpPr>
              <p:grpSpPr>
                <a:xfrm>
                  <a:off x="402526" y="2760271"/>
                  <a:ext cx="2633454" cy="2339699"/>
                  <a:chOff x="6678137" y="4923446"/>
                  <a:chExt cx="2528716" cy="2067287"/>
                </a:xfrm>
              </p:grpSpPr>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15098" t="25045" r="19433" b="21581"/>
                  <a:stretch/>
                </p:blipFill>
                <p:spPr>
                  <a:xfrm>
                    <a:off x="6739880" y="5695290"/>
                    <a:ext cx="2466973" cy="1295443"/>
                  </a:xfrm>
                  <a:prstGeom prst="rect">
                    <a:avLst/>
                  </a:prstGeom>
                </p:spPr>
              </p:pic>
              <p:sp>
                <p:nvSpPr>
                  <p:cNvPr id="10" name="TextBox 9"/>
                  <p:cNvSpPr txBox="1"/>
                  <p:nvPr/>
                </p:nvSpPr>
                <p:spPr>
                  <a:xfrm>
                    <a:off x="6678137" y="4923446"/>
                    <a:ext cx="2528716" cy="747753"/>
                  </a:xfrm>
                  <a:prstGeom prst="rect">
                    <a:avLst/>
                  </a:prstGeom>
                  <a:noFill/>
                </p:spPr>
                <p:txBody>
                  <a:bodyPr wrap="square" rtlCol="0">
                    <a:spAutoFit/>
                  </a:bodyPr>
                  <a:lstStyle/>
                  <a:p>
                    <a:pPr algn="ctr"/>
                    <a:r>
                      <a:rPr lang="en-IN" sz="1400" dirty="0">
                        <a:latin typeface="Constantia" panose="02030602050306030303" pitchFamily="18" charset="0"/>
                      </a:rPr>
                      <a:t>Figure: Drone using which images are captured</a:t>
                    </a:r>
                  </a:p>
                </p:txBody>
              </p:sp>
            </p:grpSp>
            <p:pic>
              <p:nvPicPr>
                <p:cNvPr id="16" name="Picture 4" descr="C:\Users\RAHUL\Desktop\410-wI2K7RL.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1701" y="5087201"/>
                  <a:ext cx="1701433" cy="1504067"/>
                </a:xfrm>
                <a:prstGeom prst="rect">
                  <a:avLst/>
                </a:prstGeom>
                <a:noFill/>
                <a:extLst>
                  <a:ext uri="{909E8E84-426E-40DD-AFC4-6F175D3DCCD1}">
                    <a14:hiddenFill xmlns:a14="http://schemas.microsoft.com/office/drawing/2010/main">
                      <a:solidFill>
                        <a:srgbClr val="FFFFFF"/>
                      </a:solidFill>
                    </a14:hiddenFill>
                  </a:ext>
                </a:extLst>
              </p:spPr>
            </p:pic>
            <p:sp>
              <p:nvSpPr>
                <p:cNvPr id="21" name="Arrow: Down 20"/>
                <p:cNvSpPr/>
                <p:nvPr/>
              </p:nvSpPr>
              <p:spPr>
                <a:xfrm>
                  <a:off x="1537087" y="4660571"/>
                  <a:ext cx="177411" cy="476847"/>
                </a:xfrm>
                <a:prstGeom prst="downArrow">
                  <a:avLst/>
                </a:prstGeom>
                <a:solidFill>
                  <a:srgbClr val="99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22" name="TextBox 21"/>
                <p:cNvSpPr txBox="1"/>
                <p:nvPr/>
              </p:nvSpPr>
              <p:spPr>
                <a:xfrm>
                  <a:off x="14429" y="6302059"/>
                  <a:ext cx="5759339" cy="952072"/>
                </a:xfrm>
                <a:prstGeom prst="rect">
                  <a:avLst/>
                </a:prstGeom>
                <a:noFill/>
              </p:spPr>
              <p:txBody>
                <a:bodyPr wrap="square" rtlCol="0">
                  <a:spAutoFit/>
                </a:bodyPr>
                <a:lstStyle/>
                <a:p>
                  <a:pPr algn="ctr"/>
                  <a:r>
                    <a:rPr lang="en-IN" sz="1600" dirty="0">
                      <a:solidFill>
                        <a:srgbClr val="002060"/>
                      </a:solidFill>
                      <a:latin typeface="Aparajita" pitchFamily="34" charset="0"/>
                      <a:cs typeface="Aparajita" pitchFamily="34" charset="0"/>
                    </a:rPr>
                    <a:t>16 MP Digital Point and Shoot programmable camera </a:t>
                  </a:r>
                </a:p>
                <a:p>
                  <a:pPr algn="ctr"/>
                  <a:r>
                    <a:rPr lang="en-IN" sz="1600" dirty="0">
                      <a:solidFill>
                        <a:srgbClr val="002060"/>
                      </a:solidFill>
                      <a:latin typeface="Aparajita" pitchFamily="34" charset="0"/>
                      <a:cs typeface="Aparajita" pitchFamily="34" charset="0"/>
                    </a:rPr>
                    <a:t>Focus at infinity</a:t>
                  </a:r>
                </a:p>
                <a:p>
                  <a:pPr algn="ctr"/>
                  <a:r>
                    <a:rPr lang="en-IN" sz="1600" dirty="0">
                      <a:solidFill>
                        <a:srgbClr val="002060"/>
                      </a:solidFill>
                      <a:latin typeface="Aparajita" pitchFamily="34" charset="0"/>
                      <a:cs typeface="Aparajita" pitchFamily="34" charset="0"/>
                    </a:rPr>
                    <a:t>Programmed to capture images at every 3 seconds</a:t>
                  </a:r>
                </a:p>
              </p:txBody>
            </p:sp>
          </p:grpSp>
        </p:grpSp>
      </p:grpSp>
      <p:graphicFrame>
        <p:nvGraphicFramePr>
          <p:cNvPr id="11" name="Table 10"/>
          <p:cNvGraphicFramePr>
            <a:graphicFrameLocks noGrp="1"/>
          </p:cNvGraphicFramePr>
          <p:nvPr>
            <p:extLst>
              <p:ext uri="{D42A27DB-BD31-4B8C-83A1-F6EECF244321}">
                <p14:modId xmlns:p14="http://schemas.microsoft.com/office/powerpoint/2010/main" val="1678976696"/>
              </p:ext>
            </p:extLst>
          </p:nvPr>
        </p:nvGraphicFramePr>
        <p:xfrm>
          <a:off x="121440" y="3561748"/>
          <a:ext cx="4775700" cy="3076282"/>
        </p:xfrm>
        <a:graphic>
          <a:graphicData uri="http://schemas.openxmlformats.org/drawingml/2006/table">
            <a:tbl>
              <a:tblPr firstRow="1" bandRow="1">
                <a:tableStyleId>{5C22544A-7EE6-4342-B048-85BDC9FD1C3A}</a:tableStyleId>
              </a:tblPr>
              <a:tblGrid>
                <a:gridCol w="2387850">
                  <a:extLst>
                    <a:ext uri="{9D8B030D-6E8A-4147-A177-3AD203B41FA5}">
                      <a16:colId xmlns:a16="http://schemas.microsoft.com/office/drawing/2014/main" val="2503851553"/>
                    </a:ext>
                  </a:extLst>
                </a:gridCol>
                <a:gridCol w="2387850">
                  <a:extLst>
                    <a:ext uri="{9D8B030D-6E8A-4147-A177-3AD203B41FA5}">
                      <a16:colId xmlns:a16="http://schemas.microsoft.com/office/drawing/2014/main" val="594014096"/>
                    </a:ext>
                  </a:extLst>
                </a:gridCol>
              </a:tblGrid>
              <a:tr h="564115">
                <a:tc>
                  <a:txBody>
                    <a:bodyPr/>
                    <a:lstStyle/>
                    <a:p>
                      <a:pPr algn="ctr"/>
                      <a:r>
                        <a:rPr lang="en-US" sz="1500" b="1" u="none" dirty="0">
                          <a:ln w="0"/>
                          <a:solidFill>
                            <a:schemeClr val="bg2">
                              <a:lumMod val="10000"/>
                            </a:schemeClr>
                          </a:solidFill>
                          <a:latin typeface="Constantine"/>
                          <a:cs typeface="Aparajita" panose="020B0604020202020204" pitchFamily="34" charset="0"/>
                        </a:rPr>
                        <a:t>LAI meter</a:t>
                      </a:r>
                      <a:endParaRPr lang="en-IN" sz="1500" u="none" dirty="0">
                        <a:latin typeface="Constantine"/>
                      </a:endParaRPr>
                    </a:p>
                  </a:txBody>
                  <a:tcPr marL="68580" marR="68580" marT="34290" marB="34290"/>
                </a:tc>
                <a:tc>
                  <a:txBody>
                    <a:bodyPr/>
                    <a:lstStyle/>
                    <a:p>
                      <a:pPr algn="ctr"/>
                      <a:r>
                        <a:rPr lang="en-US" sz="1500" b="1" u="none" dirty="0">
                          <a:ln w="0"/>
                          <a:solidFill>
                            <a:schemeClr val="bg2">
                              <a:lumMod val="10000"/>
                            </a:schemeClr>
                          </a:solidFill>
                          <a:latin typeface="Constantine"/>
                          <a:cs typeface="Consolas" panose="020B0609020204030204" pitchFamily="49" charset="0"/>
                        </a:rPr>
                        <a:t>Drone based top of the canopy Image</a:t>
                      </a:r>
                      <a:endParaRPr lang="en-IN" sz="1500" u="none" dirty="0">
                        <a:latin typeface="Constantine"/>
                        <a:cs typeface="Consolas" panose="020B0609020204030204" pitchFamily="49" charset="0"/>
                      </a:endParaRPr>
                    </a:p>
                  </a:txBody>
                  <a:tcPr marL="68580" marR="68580" marT="34290" marB="34290"/>
                </a:tc>
                <a:extLst>
                  <a:ext uri="{0D108BD9-81ED-4DB2-BD59-A6C34878D82A}">
                    <a16:rowId xmlns:a16="http://schemas.microsoft.com/office/drawing/2014/main" val="3915269097"/>
                  </a:ext>
                </a:extLst>
              </a:tr>
              <a:tr h="546207">
                <a:tc>
                  <a:txBody>
                    <a:bodyPr/>
                    <a:lstStyle/>
                    <a:p>
                      <a:pPr algn="ctr"/>
                      <a:r>
                        <a:rPr lang="en-IN" sz="1500" dirty="0">
                          <a:latin typeface="Constantine"/>
                        </a:rPr>
                        <a:t>Time consuming and labour intensive method</a:t>
                      </a:r>
                    </a:p>
                  </a:txBody>
                  <a:tcPr marL="68580" marR="68580" marT="34290" marB="34290"/>
                </a:tc>
                <a:tc>
                  <a:txBody>
                    <a:bodyPr/>
                    <a:lstStyle/>
                    <a:p>
                      <a:pPr algn="ctr"/>
                      <a:r>
                        <a:rPr lang="en-IN" sz="1500" dirty="0">
                          <a:latin typeface="Constantine"/>
                        </a:rPr>
                        <a:t>Time saving and least human labour</a:t>
                      </a:r>
                    </a:p>
                  </a:txBody>
                  <a:tcPr marL="68580" marR="68580" marT="34290" marB="34290"/>
                </a:tc>
                <a:extLst>
                  <a:ext uri="{0D108BD9-81ED-4DB2-BD59-A6C34878D82A}">
                    <a16:rowId xmlns:a16="http://schemas.microsoft.com/office/drawing/2014/main" val="1730738737"/>
                  </a:ext>
                </a:extLst>
              </a:tr>
              <a:tr h="982980">
                <a:tc>
                  <a:txBody>
                    <a:bodyPr/>
                    <a:lstStyle/>
                    <a:p>
                      <a:pPr algn="ctr"/>
                      <a:r>
                        <a:rPr lang="en-IN" sz="1500" dirty="0">
                          <a:latin typeface="Constantine"/>
                        </a:rPr>
                        <a:t>LAI Values are highly dependent on handling and position of the LAI meter</a:t>
                      </a:r>
                    </a:p>
                  </a:txBody>
                  <a:tcPr marL="68580" marR="68580" marT="34290" marB="34290"/>
                </a:tc>
                <a:tc>
                  <a:txBody>
                    <a:bodyPr/>
                    <a:lstStyle/>
                    <a:p>
                      <a:pPr algn="ctr"/>
                      <a:r>
                        <a:rPr lang="en-IN" sz="1500" dirty="0">
                          <a:latin typeface="Constantine"/>
                        </a:rPr>
                        <a:t>Top of canopy images are same for a plot and gives a unique output data after processing</a:t>
                      </a:r>
                    </a:p>
                  </a:txBody>
                  <a:tcPr marL="68580" marR="68580" marT="34290" marB="34290"/>
                </a:tc>
                <a:extLst>
                  <a:ext uri="{0D108BD9-81ED-4DB2-BD59-A6C34878D82A}">
                    <a16:rowId xmlns:a16="http://schemas.microsoft.com/office/drawing/2014/main" val="4202188121"/>
                  </a:ext>
                </a:extLst>
              </a:tr>
              <a:tr h="941216">
                <a:tc>
                  <a:txBody>
                    <a:bodyPr/>
                    <a:lstStyle/>
                    <a:p>
                      <a:pPr algn="ctr"/>
                      <a:r>
                        <a:rPr lang="en-IN" sz="1500" dirty="0">
                          <a:latin typeface="Constantine"/>
                        </a:rPr>
                        <a:t>Ignore reading when its B reading becomes more than A (reference) value</a:t>
                      </a:r>
                    </a:p>
                  </a:txBody>
                  <a:tcPr marL="68580" marR="68580" marT="34290" marB="34290"/>
                </a:tc>
                <a:tc>
                  <a:txBody>
                    <a:bodyPr/>
                    <a:lstStyle/>
                    <a:p>
                      <a:pPr algn="ctr"/>
                      <a:r>
                        <a:rPr lang="en-IN" sz="1500" dirty="0">
                          <a:latin typeface="Constantine"/>
                        </a:rPr>
                        <a:t>Number of pixels with different grayscale levels should be enough to form Gaussian curve</a:t>
                      </a:r>
                    </a:p>
                  </a:txBody>
                  <a:tcPr marL="68580" marR="68580" marT="34290" marB="34290"/>
                </a:tc>
                <a:extLst>
                  <a:ext uri="{0D108BD9-81ED-4DB2-BD59-A6C34878D82A}">
                    <a16:rowId xmlns:a16="http://schemas.microsoft.com/office/drawing/2014/main" val="2254368347"/>
                  </a:ext>
                </a:extLst>
              </a:tr>
            </a:tbl>
          </a:graphicData>
        </a:graphic>
      </p:graphicFrame>
      <p:sp>
        <p:nvSpPr>
          <p:cNvPr id="17" name="Rectangle 16"/>
          <p:cNvSpPr/>
          <p:nvPr/>
        </p:nvSpPr>
        <p:spPr>
          <a:xfrm>
            <a:off x="85724" y="3136917"/>
            <a:ext cx="4825704" cy="3535346"/>
          </a:xfrm>
          <a:prstGeom prst="rect">
            <a:avLst/>
          </a:prstGeom>
          <a:noFill/>
          <a:ln w="38100">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pic>
        <p:nvPicPr>
          <p:cNvPr id="24" name="Picture 23" descr="E:\BE project wall climbing\Encoder-30-64-64.gif"/>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8556138" y="183214"/>
            <a:ext cx="4572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7829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90862" y="5834733"/>
            <a:ext cx="4260281" cy="300041"/>
          </a:xfrm>
          <a:prstGeom prst="rect">
            <a:avLst/>
          </a:prstGeom>
        </p:spPr>
        <p:txBody>
          <a:bodyPr wrap="square">
            <a:spAutoFit/>
          </a:bodyPr>
          <a:lstStyle/>
          <a:p>
            <a:r>
              <a:rPr lang="en-US" sz="1300" dirty="0">
                <a:ln w="0"/>
                <a:latin typeface="Constantia" panose="02030602050306030303" pitchFamily="18" charset="0"/>
              </a:rPr>
              <a:t>Place: Nagziri, Warud Taluka, Amravati, Maharashtra</a:t>
            </a:r>
            <a:endParaRPr lang="en-IN" sz="1300" dirty="0">
              <a:latin typeface="Constantia" panose="02030602050306030303" pitchFamily="18" charset="0"/>
            </a:endParaRPr>
          </a:p>
        </p:txBody>
      </p:sp>
      <p:sp>
        <p:nvSpPr>
          <p:cNvPr id="8" name="Rectangle 7"/>
          <p:cNvSpPr/>
          <p:nvPr/>
        </p:nvSpPr>
        <p:spPr>
          <a:xfrm>
            <a:off x="1389829" y="102240"/>
            <a:ext cx="6193042" cy="992579"/>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68580" tIns="34290" rIns="68580" bIns="34290">
            <a:spAutoFit/>
          </a:bodyPr>
          <a:lstStyle/>
          <a:p>
            <a:pPr algn="ctr"/>
            <a:r>
              <a:rPr lang="en-US" sz="3000" b="1"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parajita" pitchFamily="34" charset="0"/>
                <a:cs typeface="Aparajita" pitchFamily="34" charset="0"/>
              </a:rPr>
              <a:t>High resolution (3cm * 3cm) citrus farm map </a:t>
            </a:r>
          </a:p>
          <a:p>
            <a:pPr algn="ctr"/>
            <a:r>
              <a:rPr lang="en-US" sz="3000" b="1"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parajita" pitchFamily="34" charset="0"/>
                <a:cs typeface="Aparajita" pitchFamily="34" charset="0"/>
              </a:rPr>
              <a:t>(made from images captured by drone)</a:t>
            </a:r>
          </a:p>
        </p:txBody>
      </p:sp>
      <p:sp>
        <p:nvSpPr>
          <p:cNvPr id="22" name="TextBox 21"/>
          <p:cNvSpPr txBox="1"/>
          <p:nvPr/>
        </p:nvSpPr>
        <p:spPr>
          <a:xfrm>
            <a:off x="5289404" y="2160909"/>
            <a:ext cx="3898034" cy="600082"/>
          </a:xfrm>
          <a:prstGeom prst="rect">
            <a:avLst/>
          </a:prstGeom>
          <a:noFill/>
        </p:spPr>
        <p:txBody>
          <a:bodyPr wrap="square" rtlCol="0">
            <a:spAutoFit/>
          </a:bodyPr>
          <a:lstStyle/>
          <a:p>
            <a:pPr algn="ctr"/>
            <a:r>
              <a:rPr lang="en-IN" sz="1500" dirty="0">
                <a:latin typeface="Constantia" panose="02030602050306030303" pitchFamily="18" charset="0"/>
              </a:rPr>
              <a:t>LICOR’s LAI 2200 is used to read LAI values in farm by moving  in Ro to R22 rows </a:t>
            </a:r>
          </a:p>
        </p:txBody>
      </p:sp>
      <p:sp>
        <p:nvSpPr>
          <p:cNvPr id="23" name="TextBox 22"/>
          <p:cNvSpPr txBox="1"/>
          <p:nvPr/>
        </p:nvSpPr>
        <p:spPr>
          <a:xfrm>
            <a:off x="4800718" y="5781007"/>
            <a:ext cx="4182341" cy="492443"/>
          </a:xfrm>
          <a:prstGeom prst="rect">
            <a:avLst/>
          </a:prstGeom>
          <a:noFill/>
        </p:spPr>
        <p:txBody>
          <a:bodyPr wrap="square" rtlCol="0">
            <a:spAutoFit/>
          </a:bodyPr>
          <a:lstStyle/>
          <a:p>
            <a:pPr algn="ctr"/>
            <a:r>
              <a:rPr lang="en-IN" sz="1300" b="1" dirty="0">
                <a:latin typeface="Constantia" panose="02030602050306030303" pitchFamily="18" charset="0"/>
              </a:rPr>
              <a:t>Rows extraction from the map</a:t>
            </a:r>
          </a:p>
          <a:p>
            <a:pPr algn="ctr"/>
            <a:r>
              <a:rPr lang="en-IN" sz="1300" dirty="0">
                <a:latin typeface="Constantia" panose="02030602050306030303" pitchFamily="18" charset="0"/>
              </a:rPr>
              <a:t>(depending on position of LICOR data)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81" y="1588892"/>
            <a:ext cx="5161844" cy="3449502"/>
          </a:xfrm>
          <a:prstGeom prst="rect">
            <a:avLst/>
          </a:prstGeom>
        </p:spPr>
      </p:pic>
      <p:sp>
        <p:nvSpPr>
          <p:cNvPr id="21" name="Arrow: Curved Down 20"/>
          <p:cNvSpPr/>
          <p:nvPr/>
        </p:nvSpPr>
        <p:spPr>
          <a:xfrm rot="1431543" flipV="1">
            <a:off x="3165283" y="5068373"/>
            <a:ext cx="1739895" cy="432976"/>
          </a:xfrm>
          <a:prstGeom prst="curvedDownArrow">
            <a:avLst>
              <a:gd name="adj1" fmla="val 16381"/>
              <a:gd name="adj2" fmla="val 50000"/>
              <a:gd name="adj3" fmla="val 55886"/>
            </a:avLst>
          </a:prstGeom>
          <a:solidFill>
            <a:srgbClr val="99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solidFill>
                <a:schemeClr val="tx1"/>
              </a:solidFill>
            </a:endParaRPr>
          </a:p>
        </p:txBody>
      </p:sp>
      <p:sp>
        <p:nvSpPr>
          <p:cNvPr id="20" name="Rectangle: Rounded Corners 19"/>
          <p:cNvSpPr/>
          <p:nvPr/>
        </p:nvSpPr>
        <p:spPr>
          <a:xfrm rot="745509">
            <a:off x="3193633" y="2085121"/>
            <a:ext cx="878911" cy="262335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grpSp>
        <p:nvGrpSpPr>
          <p:cNvPr id="9" name="Group 8"/>
          <p:cNvGrpSpPr/>
          <p:nvPr/>
        </p:nvGrpSpPr>
        <p:grpSpPr>
          <a:xfrm>
            <a:off x="4920054" y="2926316"/>
            <a:ext cx="4384351" cy="2660751"/>
            <a:chOff x="3686627" y="1217424"/>
            <a:chExt cx="8505373" cy="5067266"/>
          </a:xfrm>
        </p:grpSpPr>
        <p:sp>
          <p:nvSpPr>
            <p:cNvPr id="10" name="Rectangle 9"/>
            <p:cNvSpPr/>
            <p:nvPr/>
          </p:nvSpPr>
          <p:spPr>
            <a:xfrm>
              <a:off x="8320087" y="3479006"/>
              <a:ext cx="3871913" cy="10429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86627" y="2209754"/>
              <a:ext cx="8113487" cy="4074935"/>
            </a:xfrm>
            <a:prstGeom prst="rect">
              <a:avLst/>
            </a:prstGeom>
          </p:spPr>
        </p:pic>
        <p:cxnSp>
          <p:nvCxnSpPr>
            <p:cNvPr id="12" name="Straight Arrow Connector 11"/>
            <p:cNvCxnSpPr>
              <a:cxnSpLocks/>
            </p:cNvCxnSpPr>
            <p:nvPr/>
          </p:nvCxnSpPr>
          <p:spPr>
            <a:xfrm flipH="1" flipV="1">
              <a:off x="11302630" y="1625600"/>
              <a:ext cx="47541" cy="46590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p:cNvCxnSpPr>
            <p:nvPr/>
          </p:nvCxnSpPr>
          <p:spPr>
            <a:xfrm flipH="1" flipV="1">
              <a:off x="10981316" y="1625599"/>
              <a:ext cx="47541" cy="46590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flipH="1" flipV="1">
              <a:off x="10707543" y="1625599"/>
              <a:ext cx="47541" cy="46590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p:cNvCxnSpPr>
            <p:nvPr/>
          </p:nvCxnSpPr>
          <p:spPr>
            <a:xfrm flipH="1" flipV="1">
              <a:off x="10410000" y="1625599"/>
              <a:ext cx="47541" cy="46590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flipH="1" flipV="1">
              <a:off x="4040074" y="1625599"/>
              <a:ext cx="47541" cy="46590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flipH="1" flipV="1">
              <a:off x="4355604" y="1625599"/>
              <a:ext cx="47541" cy="46590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744166" y="1217424"/>
              <a:ext cx="5665833" cy="619031"/>
            </a:xfrm>
            <a:prstGeom prst="rect">
              <a:avLst/>
            </a:prstGeom>
            <a:noFill/>
          </p:spPr>
          <p:txBody>
            <a:bodyPr wrap="square" rtlCol="0">
              <a:spAutoFit/>
            </a:bodyPr>
            <a:lstStyle/>
            <a:p>
              <a:r>
                <a:rPr lang="en-IN" sz="1350" dirty="0"/>
                <a:t>- - - - - - - - - - - - - - - - - - - - - - - - - - -  - </a:t>
              </a:r>
            </a:p>
          </p:txBody>
        </p:sp>
        <p:sp>
          <p:nvSpPr>
            <p:cNvPr id="19" name="TextBox 18"/>
            <p:cNvSpPr txBox="1"/>
            <p:nvPr/>
          </p:nvSpPr>
          <p:spPr>
            <a:xfrm>
              <a:off x="3788226" y="1261879"/>
              <a:ext cx="8011888" cy="476177"/>
            </a:xfrm>
            <a:prstGeom prst="rect">
              <a:avLst/>
            </a:prstGeom>
            <a:noFill/>
          </p:spPr>
          <p:txBody>
            <a:bodyPr wrap="square" rtlCol="0">
              <a:spAutoFit/>
            </a:bodyPr>
            <a:lstStyle/>
            <a:p>
              <a:r>
                <a:rPr lang="en-IN" sz="900" b="1" dirty="0">
                  <a:latin typeface="Constantia" panose="02030602050306030303" pitchFamily="18" charset="0"/>
                </a:rPr>
                <a:t>R0    R1                                                                                                     R19  - - -  R22</a:t>
              </a:r>
            </a:p>
          </p:txBody>
        </p:sp>
      </p:grpSp>
      <p:pic>
        <p:nvPicPr>
          <p:cNvPr id="24" name="Picture 23" descr="E:\BE project wall climbing\Encoder-30-64-64.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556138" y="183214"/>
            <a:ext cx="4572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514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36720" y="220713"/>
            <a:ext cx="9355085" cy="6423109"/>
            <a:chOff x="-236720" y="220713"/>
            <a:chExt cx="9355085" cy="6423109"/>
          </a:xfrm>
        </p:grpSpPr>
        <p:sp>
          <p:nvSpPr>
            <p:cNvPr id="19" name="TextBox 18"/>
            <p:cNvSpPr txBox="1"/>
            <p:nvPr/>
          </p:nvSpPr>
          <p:spPr>
            <a:xfrm>
              <a:off x="1943072" y="220713"/>
              <a:ext cx="5375617" cy="553998"/>
            </a:xfrm>
            <a:prstGeom prst="rect">
              <a:avLst/>
            </a:prstGeom>
            <a:noFill/>
          </p:spPr>
          <p:txBody>
            <a:bodyPr wrap="square" rtlCol="0">
              <a:spAutoFit/>
            </a:bodyPr>
            <a:lstStyle/>
            <a:p>
              <a:pPr algn="ctr"/>
              <a:r>
                <a:rPr lang="en-IN" sz="3000" b="1" dirty="0">
                  <a:latin typeface="Constantia" panose="02030602050306030303" pitchFamily="18" charset="0"/>
                </a:rPr>
                <a:t>Extracted Rows</a:t>
              </a:r>
              <a:endParaRPr lang="en-IN" sz="3000" dirty="0">
                <a:latin typeface="Constantia" panose="02030602050306030303" pitchFamily="18" charset="0"/>
              </a:endParaRPr>
            </a:p>
          </p:txBody>
        </p:sp>
        <p:sp>
          <p:nvSpPr>
            <p:cNvPr id="40" name="TextBox 39"/>
            <p:cNvSpPr txBox="1"/>
            <p:nvPr/>
          </p:nvSpPr>
          <p:spPr>
            <a:xfrm>
              <a:off x="-25635" y="898471"/>
              <a:ext cx="9144000" cy="615553"/>
            </a:xfrm>
            <a:prstGeom prst="rect">
              <a:avLst/>
            </a:prstGeom>
            <a:noFill/>
          </p:spPr>
          <p:txBody>
            <a:bodyPr wrap="square" rtlCol="0">
              <a:spAutoFit/>
            </a:bodyPr>
            <a:lstStyle/>
            <a:p>
              <a:pPr algn="ctr"/>
              <a:r>
                <a:rPr lang="en-IN" sz="2200" b="1" dirty="0">
                  <a:latin typeface="Constantia" panose="02030602050306030303" pitchFamily="18" charset="0"/>
                </a:rPr>
                <a:t>Total number of Rows – 23 (20 rows are valid)</a:t>
              </a:r>
            </a:p>
            <a:p>
              <a:pPr algn="ctr"/>
              <a:r>
                <a:rPr lang="en-IN" sz="1200" b="1" dirty="0">
                  <a:latin typeface="Constantia" panose="02030602050306030303" pitchFamily="18" charset="0"/>
                </a:rPr>
                <a:t>In Rows 6, 15 and 22 </a:t>
              </a:r>
              <a:r>
                <a:rPr lang="en-IN" sz="1200" b="1" dirty="0" err="1">
                  <a:latin typeface="Constantia" panose="02030602050306030303" pitchFamily="18" charset="0"/>
                </a:rPr>
                <a:t>Licor</a:t>
              </a:r>
              <a:r>
                <a:rPr lang="en-IN" sz="1200" b="1" dirty="0">
                  <a:latin typeface="Constantia" panose="02030602050306030303" pitchFamily="18" charset="0"/>
                </a:rPr>
                <a:t> meter couldn’t read LAI values</a:t>
              </a:r>
            </a:p>
          </p:txBody>
        </p:sp>
        <p:grpSp>
          <p:nvGrpSpPr>
            <p:cNvPr id="6" name="Group 5"/>
            <p:cNvGrpSpPr/>
            <p:nvPr/>
          </p:nvGrpSpPr>
          <p:grpSpPr>
            <a:xfrm>
              <a:off x="159932" y="1623788"/>
              <a:ext cx="8747348" cy="4334100"/>
              <a:chOff x="453803" y="2295301"/>
              <a:chExt cx="8014593" cy="3623962"/>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36856" y="3332353"/>
                <a:ext cx="2531540" cy="239765"/>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856" y="2869532"/>
                <a:ext cx="2531540" cy="248690"/>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36856" y="5556243"/>
                <a:ext cx="2531540" cy="311547"/>
              </a:xfrm>
              <a:prstGeom prst="rect">
                <a:avLst/>
              </a:prstGeom>
            </p:spPr>
          </p:pic>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36856" y="2300468"/>
                <a:ext cx="2531540" cy="403481"/>
              </a:xfrm>
              <a:prstGeom prst="rect">
                <a:avLst/>
              </a:prstGeom>
            </p:spPr>
          </p:pic>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3803" y="2295301"/>
                <a:ext cx="2622880" cy="429565"/>
              </a:xfrm>
              <a:prstGeom prst="rect">
                <a:avLst/>
              </a:prstGeom>
            </p:spPr>
          </p:pic>
          <p:pic>
            <p:nvPicPr>
              <p:cNvPr id="22" name="Picture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06128" y="5037690"/>
                <a:ext cx="2622880" cy="345803"/>
              </a:xfrm>
              <a:prstGeom prst="rect">
                <a:avLst/>
              </a:prstGeom>
            </p:spPr>
          </p:pic>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36856" y="4208504"/>
                <a:ext cx="2531540" cy="335272"/>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06128" y="4560509"/>
                <a:ext cx="2622880" cy="306364"/>
              </a:xfrm>
              <a:prstGeom prst="rect">
                <a:avLst/>
              </a:prstGeom>
            </p:spPr>
          </p:pic>
          <p:pic>
            <p:nvPicPr>
              <p:cNvPr id="25" name="Picture 2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06127" y="4042546"/>
                <a:ext cx="2622880" cy="371017"/>
              </a:xfrm>
              <a:prstGeom prst="rect">
                <a:avLst/>
              </a:prstGeom>
            </p:spPr>
          </p:pic>
          <p:pic>
            <p:nvPicPr>
              <p:cNvPr id="26" name="Picture 2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206127" y="3494357"/>
                <a:ext cx="2622880" cy="366620"/>
              </a:xfrm>
              <a:prstGeom prst="rect">
                <a:avLst/>
              </a:prstGeom>
            </p:spPr>
          </p:pic>
          <p:pic>
            <p:nvPicPr>
              <p:cNvPr id="27" name="Picture 2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189511" y="2937668"/>
                <a:ext cx="2656116" cy="361106"/>
              </a:xfrm>
              <a:prstGeom prst="rect">
                <a:avLst/>
              </a:prstGeom>
            </p:spPr>
          </p:pic>
          <p:pic>
            <p:nvPicPr>
              <p:cNvPr id="28" name="Picture 2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205549" y="2422954"/>
                <a:ext cx="2623458" cy="336142"/>
              </a:xfrm>
              <a:prstGeom prst="rect">
                <a:avLst/>
              </a:prstGeom>
            </p:spPr>
          </p:pic>
          <p:pic>
            <p:nvPicPr>
              <p:cNvPr id="29" name="Picture 2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70132" y="5571324"/>
                <a:ext cx="2639787" cy="296466"/>
              </a:xfrm>
              <a:prstGeom prst="rect">
                <a:avLst/>
              </a:prstGeom>
            </p:spPr>
          </p:pic>
          <p:pic>
            <p:nvPicPr>
              <p:cNvPr id="30" name="Picture 2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53803" y="5166244"/>
                <a:ext cx="2656116" cy="293125"/>
              </a:xfrm>
              <a:prstGeom prst="rect">
                <a:avLst/>
              </a:prstGeom>
            </p:spPr>
          </p:pic>
          <p:pic>
            <p:nvPicPr>
              <p:cNvPr id="31" name="Picture 3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53803" y="4731847"/>
                <a:ext cx="2656116" cy="289534"/>
              </a:xfrm>
              <a:prstGeom prst="rect">
                <a:avLst/>
              </a:prstGeom>
            </p:spPr>
          </p:pic>
          <p:pic>
            <p:nvPicPr>
              <p:cNvPr id="32" name="Picture 3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70132" y="4325079"/>
                <a:ext cx="2639787" cy="280301"/>
              </a:xfrm>
              <a:prstGeom prst="rect">
                <a:avLst/>
              </a:prstGeom>
            </p:spPr>
          </p:pic>
          <p:pic>
            <p:nvPicPr>
              <p:cNvPr id="33" name="Picture 3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53804" y="3851833"/>
                <a:ext cx="2656116" cy="330071"/>
              </a:xfrm>
              <a:prstGeom prst="rect">
                <a:avLst/>
              </a:prstGeom>
            </p:spPr>
          </p:pic>
          <p:pic>
            <p:nvPicPr>
              <p:cNvPr id="34" name="Picture 3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53804" y="2823147"/>
                <a:ext cx="2656116" cy="333975"/>
              </a:xfrm>
              <a:prstGeom prst="rect">
                <a:avLst/>
              </a:prstGeom>
            </p:spPr>
          </p:pic>
          <p:pic>
            <p:nvPicPr>
              <p:cNvPr id="35" name="Picture 34"/>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222169" y="5530439"/>
                <a:ext cx="2656115" cy="335255"/>
              </a:xfrm>
              <a:prstGeom prst="rect">
                <a:avLst/>
              </a:prstGeom>
            </p:spPr>
          </p:pic>
          <p:pic>
            <p:nvPicPr>
              <p:cNvPr id="36" name="Picture 35"/>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936856" y="3754608"/>
                <a:ext cx="2531540" cy="263793"/>
              </a:xfrm>
              <a:prstGeom prst="rect">
                <a:avLst/>
              </a:prstGeom>
            </p:spPr>
          </p:pic>
          <p:pic>
            <p:nvPicPr>
              <p:cNvPr id="37" name="Picture 3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5936856" y="5154783"/>
                <a:ext cx="2531540" cy="275821"/>
              </a:xfrm>
              <a:prstGeom prst="rect">
                <a:avLst/>
              </a:prstGeom>
            </p:spPr>
          </p:pic>
          <p:pic>
            <p:nvPicPr>
              <p:cNvPr id="38" name="Picture 37"/>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453803" y="3299927"/>
                <a:ext cx="2656116" cy="367157"/>
              </a:xfrm>
              <a:prstGeom prst="rect">
                <a:avLst/>
              </a:prstGeom>
            </p:spPr>
          </p:pic>
          <p:pic>
            <p:nvPicPr>
              <p:cNvPr id="39" name="Picture 38"/>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5936856" y="4738776"/>
                <a:ext cx="2531540" cy="270115"/>
              </a:xfrm>
              <a:prstGeom prst="rect">
                <a:avLst/>
              </a:prstGeom>
            </p:spPr>
          </p:pic>
          <p:sp>
            <p:nvSpPr>
              <p:cNvPr id="3" name="Star: 5 Points 2"/>
              <p:cNvSpPr/>
              <p:nvPr/>
            </p:nvSpPr>
            <p:spPr>
              <a:xfrm>
                <a:off x="8254596" y="5571324"/>
                <a:ext cx="213800" cy="186356"/>
              </a:xfrm>
              <a:prstGeom prst="star5">
                <a:avLst/>
              </a:prstGeom>
              <a:solidFill>
                <a:srgbClr val="99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sp>
            <p:nvSpPr>
              <p:cNvPr id="41" name="Star: 5 Points 40"/>
              <p:cNvSpPr/>
              <p:nvPr/>
            </p:nvSpPr>
            <p:spPr>
              <a:xfrm>
                <a:off x="5525692" y="3510653"/>
                <a:ext cx="213800" cy="186356"/>
              </a:xfrm>
              <a:prstGeom prst="star5">
                <a:avLst/>
              </a:prstGeom>
              <a:solidFill>
                <a:srgbClr val="99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42" name="Star: 5 Points 41"/>
              <p:cNvSpPr/>
              <p:nvPr/>
            </p:nvSpPr>
            <p:spPr>
              <a:xfrm>
                <a:off x="5646841" y="5554998"/>
                <a:ext cx="213800" cy="186356"/>
              </a:xfrm>
              <a:prstGeom prst="star5">
                <a:avLst/>
              </a:prstGeom>
              <a:solidFill>
                <a:srgbClr val="99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4" name="TextBox 3"/>
              <p:cNvSpPr txBox="1"/>
              <p:nvPr/>
            </p:nvSpPr>
            <p:spPr>
              <a:xfrm>
                <a:off x="7809182" y="5619181"/>
                <a:ext cx="417910" cy="300082"/>
              </a:xfrm>
              <a:prstGeom prst="rect">
                <a:avLst/>
              </a:prstGeom>
              <a:noFill/>
            </p:spPr>
            <p:txBody>
              <a:bodyPr wrap="square" rtlCol="0">
                <a:spAutoFit/>
              </a:bodyPr>
              <a:lstStyle/>
              <a:p>
                <a:r>
                  <a:rPr lang="en-IN" sz="1350" b="1" dirty="0">
                    <a:latin typeface="Constantia" panose="02030602050306030303" pitchFamily="18" charset="0"/>
                  </a:rPr>
                  <a:t>22</a:t>
                </a:r>
              </a:p>
            </p:txBody>
          </p:sp>
          <p:sp>
            <p:nvSpPr>
              <p:cNvPr id="43" name="TextBox 42"/>
              <p:cNvSpPr txBox="1"/>
              <p:nvPr/>
            </p:nvSpPr>
            <p:spPr>
              <a:xfrm>
                <a:off x="5107782" y="5480682"/>
                <a:ext cx="417910" cy="300082"/>
              </a:xfrm>
              <a:prstGeom prst="rect">
                <a:avLst/>
              </a:prstGeom>
              <a:noFill/>
            </p:spPr>
            <p:txBody>
              <a:bodyPr wrap="square" rtlCol="0">
                <a:spAutoFit/>
              </a:bodyPr>
              <a:lstStyle/>
              <a:p>
                <a:r>
                  <a:rPr lang="en-IN" sz="1350" b="1" dirty="0">
                    <a:latin typeface="Constantia" panose="02030602050306030303" pitchFamily="18" charset="0"/>
                  </a:rPr>
                  <a:t>15</a:t>
                </a:r>
              </a:p>
            </p:txBody>
          </p:sp>
          <p:sp>
            <p:nvSpPr>
              <p:cNvPr id="44" name="TextBox 43"/>
              <p:cNvSpPr txBox="1"/>
              <p:nvPr/>
            </p:nvSpPr>
            <p:spPr>
              <a:xfrm>
                <a:off x="4742380" y="3558510"/>
                <a:ext cx="365402" cy="507831"/>
              </a:xfrm>
              <a:prstGeom prst="rect">
                <a:avLst/>
              </a:prstGeom>
              <a:noFill/>
            </p:spPr>
            <p:txBody>
              <a:bodyPr wrap="square" rtlCol="0">
                <a:spAutoFit/>
              </a:bodyPr>
              <a:lstStyle/>
              <a:p>
                <a:r>
                  <a:rPr lang="en-IN" sz="1350" b="1" dirty="0">
                    <a:latin typeface="Constantia" panose="02030602050306030303" pitchFamily="18" charset="0"/>
                  </a:rPr>
                  <a:t>06</a:t>
                </a:r>
              </a:p>
            </p:txBody>
          </p:sp>
        </p:grpSp>
        <p:sp>
          <p:nvSpPr>
            <p:cNvPr id="46" name="TextBox 45"/>
            <p:cNvSpPr txBox="1"/>
            <p:nvPr/>
          </p:nvSpPr>
          <p:spPr>
            <a:xfrm>
              <a:off x="-236720" y="6336045"/>
              <a:ext cx="9144000" cy="307777"/>
            </a:xfrm>
            <a:prstGeom prst="rect">
              <a:avLst/>
            </a:prstGeom>
            <a:noFill/>
          </p:spPr>
          <p:txBody>
            <a:bodyPr wrap="square" rtlCol="0">
              <a:spAutoFit/>
            </a:bodyPr>
            <a:lstStyle/>
            <a:p>
              <a:pPr algn="ctr"/>
              <a:r>
                <a:rPr lang="en-IN" sz="1400" dirty="0">
                  <a:latin typeface="Constantia" panose="02030602050306030303" pitchFamily="18" charset="0"/>
                </a:rPr>
                <a:t>Note: Star marked Rows i.e. 06, 15 and 22 are not used </a:t>
              </a:r>
            </a:p>
          </p:txBody>
        </p:sp>
      </p:grpSp>
      <p:pic>
        <p:nvPicPr>
          <p:cNvPr id="45" name="Picture 44" descr="E:\BE project wall climbing\Encoder-30-64-64.gif"/>
          <p:cNvPicPr>
            <a:picLocks noChangeAspect="1" noChangeArrowheads="1" noCrop="1"/>
          </p:cNvPicPr>
          <p:nvPr/>
        </p:nvPicPr>
        <p:blipFill>
          <a:blip r:embed="rId25">
            <a:extLst>
              <a:ext uri="{28A0092B-C50C-407E-A947-70E740481C1C}">
                <a14:useLocalDpi xmlns:a14="http://schemas.microsoft.com/office/drawing/2010/main" val="0"/>
              </a:ext>
            </a:extLst>
          </a:blip>
          <a:srcRect/>
          <a:stretch>
            <a:fillRect/>
          </a:stretch>
        </p:blipFill>
        <p:spPr bwMode="auto">
          <a:xfrm>
            <a:off x="8556138" y="183214"/>
            <a:ext cx="4572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1599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0" y="78142"/>
            <a:ext cx="9144000" cy="1107996"/>
          </a:xfrm>
          <a:prstGeom prst="rect">
            <a:avLst/>
          </a:prstGeom>
          <a:noFill/>
        </p:spPr>
        <p:txBody>
          <a:bodyPr wrap="square" rtlCol="0">
            <a:spAutoFit/>
          </a:bodyPr>
          <a:lstStyle/>
          <a:p>
            <a:pPr algn="ctr"/>
            <a:r>
              <a:rPr lang="en-IN" sz="3000" b="1" dirty="0">
                <a:latin typeface="Constantia" panose="02030602050306030303" pitchFamily="18" charset="0"/>
              </a:rPr>
              <a:t>Image Block extraction from the Rows </a:t>
            </a:r>
          </a:p>
          <a:p>
            <a:pPr algn="ctr"/>
            <a:r>
              <a:rPr lang="en-IN" dirty="0">
                <a:latin typeface="Constantia" panose="02030602050306030303" pitchFamily="18" charset="0"/>
              </a:rPr>
              <a:t>(depending on position of LICOR data) </a:t>
            </a:r>
          </a:p>
          <a:p>
            <a:pPr algn="ctr"/>
            <a:r>
              <a:rPr lang="en-IN" dirty="0">
                <a:latin typeface="Constantia" panose="02030602050306030303" pitchFamily="18" charset="0"/>
              </a:rPr>
              <a:t>Total valid image blocks: 71</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2064112" y="4559770"/>
            <a:ext cx="1535662" cy="174708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3972" y="4547475"/>
            <a:ext cx="1496758" cy="175937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32553" y="4559770"/>
            <a:ext cx="1709611" cy="174708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60987" y="4547475"/>
            <a:ext cx="1517345" cy="1759377"/>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6895" y="4547074"/>
            <a:ext cx="1700202" cy="1759779"/>
          </a:xfrm>
          <a:prstGeom prst="rect">
            <a:avLst/>
          </a:prstGeom>
        </p:spPr>
      </p:pic>
      <p:sp>
        <p:nvSpPr>
          <p:cNvPr id="10" name="Arrow: Down 9"/>
          <p:cNvSpPr/>
          <p:nvPr/>
        </p:nvSpPr>
        <p:spPr>
          <a:xfrm>
            <a:off x="3545182" y="3353689"/>
            <a:ext cx="1668776" cy="1088657"/>
          </a:xfrm>
          <a:prstGeom prst="downArrow">
            <a:avLst/>
          </a:prstGeom>
          <a:solidFill>
            <a:srgbClr val="99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43" name="Rectangle 42"/>
          <p:cNvSpPr/>
          <p:nvPr/>
        </p:nvSpPr>
        <p:spPr>
          <a:xfrm>
            <a:off x="4034619" y="3345995"/>
            <a:ext cx="1507545" cy="430887"/>
          </a:xfrm>
          <a:prstGeom prst="rect">
            <a:avLst/>
          </a:prstGeom>
        </p:spPr>
        <p:txBody>
          <a:bodyPr wrap="square">
            <a:spAutoFit/>
          </a:bodyPr>
          <a:lstStyle/>
          <a:p>
            <a:r>
              <a:rPr lang="en-US" sz="2200" b="1" dirty="0">
                <a:latin typeface="Aparajita" pitchFamily="34" charset="0"/>
                <a:cs typeface="Aparajita" pitchFamily="34" charset="0"/>
              </a:rPr>
              <a:t>Row 7</a:t>
            </a:r>
            <a:endParaRPr lang="en-IN" sz="2200" b="1" dirty="0">
              <a:latin typeface="Aparajita" pitchFamily="34" charset="0"/>
              <a:cs typeface="Aparajita" pitchFamily="34" charset="0"/>
            </a:endParaRPr>
          </a:p>
        </p:txBody>
      </p:sp>
      <p:sp>
        <p:nvSpPr>
          <p:cNvPr id="44" name="Rectangle 43"/>
          <p:cNvSpPr/>
          <p:nvPr/>
        </p:nvSpPr>
        <p:spPr>
          <a:xfrm>
            <a:off x="3077523" y="6495450"/>
            <a:ext cx="2988953" cy="353943"/>
          </a:xfrm>
          <a:prstGeom prst="rect">
            <a:avLst/>
          </a:prstGeom>
        </p:spPr>
        <p:txBody>
          <a:bodyPr wrap="square">
            <a:spAutoFit/>
          </a:bodyPr>
          <a:lstStyle/>
          <a:p>
            <a:r>
              <a:rPr lang="en-US" sz="1700" b="1" dirty="0">
                <a:latin typeface="Aparajita" pitchFamily="34" charset="0"/>
                <a:cs typeface="Aparajita" pitchFamily="34" charset="0"/>
              </a:rPr>
              <a:t>Image blocks separated from Row 7</a:t>
            </a:r>
            <a:endParaRPr lang="en-IN" sz="1700" b="1" dirty="0">
              <a:latin typeface="Aparajita" pitchFamily="34" charset="0"/>
              <a:cs typeface="Aparajita" pitchFamily="34" charset="0"/>
            </a:endParaRPr>
          </a:p>
        </p:txBody>
      </p:sp>
      <p:sp>
        <p:nvSpPr>
          <p:cNvPr id="2" name="Star: 5 Points 1"/>
          <p:cNvSpPr/>
          <p:nvPr/>
        </p:nvSpPr>
        <p:spPr>
          <a:xfrm flipH="1">
            <a:off x="8827849" y="6034689"/>
            <a:ext cx="192881" cy="180823"/>
          </a:xfrm>
          <a:prstGeom prst="star5">
            <a:avLst/>
          </a:prstGeom>
          <a:solidFill>
            <a:srgbClr val="99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974" y="1381654"/>
            <a:ext cx="9144000" cy="1887042"/>
          </a:xfrm>
          <a:prstGeom prst="rect">
            <a:avLst/>
          </a:prstGeom>
        </p:spPr>
      </p:pic>
      <p:pic>
        <p:nvPicPr>
          <p:cNvPr id="15" name="Picture 14" descr="E:\BE project wall climbing\Encoder-30-64-64.gif"/>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8556138" y="183214"/>
            <a:ext cx="4572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3320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20226" y="205142"/>
            <a:ext cx="9029736" cy="6544905"/>
            <a:chOff x="120226" y="205142"/>
            <a:chExt cx="9029736" cy="6544905"/>
          </a:xfrm>
        </p:grpSpPr>
        <p:sp>
          <p:nvSpPr>
            <p:cNvPr id="4" name="Rectangle 3"/>
            <p:cNvSpPr/>
            <p:nvPr/>
          </p:nvSpPr>
          <p:spPr>
            <a:xfrm>
              <a:off x="3547463" y="205142"/>
              <a:ext cx="2454839" cy="530915"/>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68580" tIns="34290" rIns="68580" bIns="34290">
              <a:spAutoFit/>
            </a:bodyPr>
            <a:lstStyle/>
            <a:p>
              <a:pPr algn="ctr"/>
              <a:r>
                <a:rPr lang="en-US" sz="3000" b="1"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parajita" pitchFamily="34" charset="0"/>
                  <a:cs typeface="Aparajita" pitchFamily="34" charset="0"/>
                </a:rPr>
                <a:t>Image Processing</a:t>
              </a:r>
            </a:p>
          </p:txBody>
        </p:sp>
        <p:sp>
          <p:nvSpPr>
            <p:cNvPr id="6" name="Rectangle 5"/>
            <p:cNvSpPr/>
            <p:nvPr/>
          </p:nvSpPr>
          <p:spPr>
            <a:xfrm>
              <a:off x="2840514" y="852483"/>
              <a:ext cx="3929281" cy="461665"/>
            </a:xfrm>
            <a:prstGeom prst="rect">
              <a:avLst/>
            </a:prstGeom>
          </p:spPr>
          <p:txBody>
            <a:bodyPr wrap="none">
              <a:spAutoFit/>
            </a:bodyPr>
            <a:lstStyle/>
            <a:p>
              <a:r>
                <a:rPr lang="en-IN" sz="2400" b="1" dirty="0">
                  <a:latin typeface="Aparajita" pitchFamily="34" charset="0"/>
                  <a:cs typeface="Aparajita" pitchFamily="34" charset="0"/>
                </a:rPr>
                <a:t>How to get LAI from canopy image</a:t>
              </a:r>
            </a:p>
          </p:txBody>
        </p:sp>
        <p:pic>
          <p:nvPicPr>
            <p:cNvPr id="11266" name="Picture 2" descr="VG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0470" y="2267243"/>
              <a:ext cx="3629492" cy="2576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5520470" y="4908088"/>
              <a:ext cx="3538844" cy="461665"/>
            </a:xfrm>
            <a:prstGeom prst="rect">
              <a:avLst/>
            </a:prstGeom>
          </p:spPr>
          <p:txBody>
            <a:bodyPr wrap="square">
              <a:spAutoFit/>
            </a:bodyPr>
            <a:lstStyle/>
            <a:p>
              <a:pPr algn="just"/>
              <a:r>
                <a:rPr lang="en-US" sz="1200" dirty="0">
                  <a:latin typeface="Aparajita" pitchFamily="34" charset="0"/>
                  <a:cs typeface="Aparajita" pitchFamily="34" charset="0"/>
                </a:rPr>
                <a:t>Source: Paper on  “Retrieval of leaf area index from top-of-canopy digital photography over agricultural crops’ by J. Liu and E. </a:t>
              </a:r>
              <a:r>
                <a:rPr lang="en-US" sz="1200" dirty="0" err="1">
                  <a:latin typeface="Aparajita" pitchFamily="34" charset="0"/>
                  <a:cs typeface="Aparajita" pitchFamily="34" charset="0"/>
                </a:rPr>
                <a:t>Pattey</a:t>
              </a:r>
              <a:r>
                <a:rPr lang="en-US" sz="1200" dirty="0">
                  <a:latin typeface="Aparajita" pitchFamily="34" charset="0"/>
                  <a:cs typeface="Aparajita" pitchFamily="34" charset="0"/>
                </a:rPr>
                <a:t>.</a:t>
              </a:r>
              <a:endParaRPr lang="en-IN" sz="1200" dirty="0">
                <a:latin typeface="Aparajita" pitchFamily="34" charset="0"/>
                <a:cs typeface="Aparajita" pitchFamily="34" charset="0"/>
              </a:endParaRPr>
            </a:p>
          </p:txBody>
        </p:sp>
        <p:sp>
          <p:nvSpPr>
            <p:cNvPr id="7" name="Rectangle 6"/>
            <p:cNvSpPr/>
            <p:nvPr/>
          </p:nvSpPr>
          <p:spPr>
            <a:xfrm>
              <a:off x="185070" y="4150424"/>
              <a:ext cx="5376104" cy="784830"/>
            </a:xfrm>
            <a:prstGeom prst="rect">
              <a:avLst/>
            </a:prstGeom>
          </p:spPr>
          <p:txBody>
            <a:bodyPr wrap="square">
              <a:spAutoFit/>
            </a:bodyPr>
            <a:lstStyle/>
            <a:p>
              <a:r>
                <a:rPr lang="en-US" sz="1500" dirty="0">
                  <a:latin typeface="Aparajita" pitchFamily="34" charset="0"/>
                  <a:cs typeface="Aparajita" pitchFamily="34" charset="0"/>
                </a:rPr>
                <a:t>P</a:t>
              </a:r>
              <a:r>
                <a:rPr lang="en-US" sz="1500" baseline="-25000" dirty="0">
                  <a:latin typeface="Aparajita" pitchFamily="34" charset="0"/>
                  <a:cs typeface="Aparajita" pitchFamily="34" charset="0"/>
                </a:rPr>
                <a:t>0</a:t>
              </a:r>
              <a:r>
                <a:rPr lang="en-US" sz="1500" dirty="0">
                  <a:latin typeface="Aparajita" pitchFamily="34" charset="0"/>
                  <a:cs typeface="Aparajita" pitchFamily="34" charset="0"/>
                </a:rPr>
                <a:t>(ϴ) : Gap fraction in view or solar zenith angle ϴ.</a:t>
              </a:r>
            </a:p>
            <a:p>
              <a:r>
                <a:rPr lang="en-US" sz="1500" dirty="0">
                  <a:latin typeface="Aparajita" pitchFamily="34" charset="0"/>
                  <a:cs typeface="Aparajita" pitchFamily="34" charset="0"/>
                </a:rPr>
                <a:t>G(ϴ) :  Foliage projection coefficient for the plane perpendicular to direction ϴ</a:t>
              </a:r>
            </a:p>
            <a:p>
              <a:r>
                <a:rPr lang="en-US" sz="1500" dirty="0">
                  <a:latin typeface="Aparajita" pitchFamily="34" charset="0"/>
                  <a:cs typeface="Aparajita" pitchFamily="34" charset="0"/>
                </a:rPr>
                <a:t>K(ϴ) : Canopy Extinction Coefficient. </a:t>
              </a:r>
              <a:endParaRPr lang="en-IN" sz="1500" dirty="0">
                <a:latin typeface="Aparajita" pitchFamily="34" charset="0"/>
                <a:cs typeface="Aparajita" pitchFamily="34" charset="0"/>
              </a:endParaRPr>
            </a:p>
          </p:txBody>
        </p:sp>
        <p:pic>
          <p:nvPicPr>
            <p:cNvPr id="1026" name="Picture 2" descr="C:\Users\RAHUL\Desktop\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226" y="1561392"/>
              <a:ext cx="5440577" cy="242640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2647104" y="5538097"/>
              <a:ext cx="6451571" cy="563605"/>
              <a:chOff x="139748" y="5806923"/>
              <a:chExt cx="6914194" cy="1074260"/>
            </a:xfrm>
          </p:grpSpPr>
          <mc:AlternateContent xmlns:mc="http://schemas.openxmlformats.org/markup-compatibility/2006" xmlns:a14="http://schemas.microsoft.com/office/drawing/2010/main">
            <mc:Choice Requires="a14">
              <p:sp>
                <p:nvSpPr>
                  <p:cNvPr id="10" name="Rectangle 9"/>
                  <p:cNvSpPr/>
                  <p:nvPr/>
                </p:nvSpPr>
                <p:spPr>
                  <a:xfrm>
                    <a:off x="167440" y="5806923"/>
                    <a:ext cx="429068" cy="40010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sz="1350" i="1">
                                  <a:latin typeface="Cambria Math" panose="02040503050406030204" pitchFamily="18" charset="0"/>
                                  <a:cs typeface="Aparajita" pitchFamily="34" charset="0"/>
                                </a:rPr>
                              </m:ctrlPr>
                            </m:sSubPr>
                            <m:e>
                              <m:r>
                                <a:rPr lang="en-IN" sz="1350" i="1">
                                  <a:latin typeface="Cambria Math" panose="02040503050406030204" pitchFamily="18" charset="0"/>
                                  <a:cs typeface="Aparajita" pitchFamily="34" charset="0"/>
                                </a:rPr>
                                <m:t>𝑇</m:t>
                              </m:r>
                            </m:e>
                            <m:sub>
                              <m:r>
                                <a:rPr lang="en-IN" sz="1350" i="1">
                                  <a:latin typeface="Cambria Math" panose="02040503050406030204" pitchFamily="18" charset="0"/>
                                  <a:cs typeface="Aparajita" pitchFamily="34" charset="0"/>
                                </a:rPr>
                                <m:t>𝑅</m:t>
                              </m:r>
                            </m:sub>
                          </m:sSub>
                        </m:oMath>
                      </m:oMathPara>
                    </a14:m>
                    <a:endParaRPr lang="en-IN" sz="1350" dirty="0">
                      <a:latin typeface="Aparajita" pitchFamily="34" charset="0"/>
                      <a:cs typeface="Aparajita" pitchFamily="34"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167440" y="5806923"/>
                    <a:ext cx="429068" cy="400109"/>
                  </a:xfrm>
                  <a:prstGeom prst="rect">
                    <a:avLst/>
                  </a:prstGeom>
                  <a:blipFill>
                    <a:blip r:embed="rId5"/>
                    <a:stretch>
                      <a:fillRect/>
                    </a:stretch>
                  </a:blipFill>
                </p:spPr>
                <p:txBody>
                  <a:bodyPr/>
                  <a:lstStyle/>
                  <a:p>
                    <a:r>
                      <a:rPr lang="en-IN">
                        <a:noFill/>
                      </a:rPr>
                      <a:t> </a:t>
                    </a:r>
                  </a:p>
                </p:txBody>
              </p:sp>
            </mc:Fallback>
          </mc:AlternateContent>
          <p:sp>
            <p:nvSpPr>
              <p:cNvPr id="11" name="Rectangle 10"/>
              <p:cNvSpPr/>
              <p:nvPr/>
            </p:nvSpPr>
            <p:spPr>
              <a:xfrm>
                <a:off x="469956" y="5834743"/>
                <a:ext cx="6541803" cy="1046440"/>
              </a:xfrm>
              <a:prstGeom prst="rect">
                <a:avLst/>
              </a:prstGeom>
            </p:spPr>
            <p:txBody>
              <a:bodyPr wrap="square">
                <a:spAutoFit/>
              </a:bodyPr>
              <a:lstStyle/>
              <a:p>
                <a:r>
                  <a:rPr lang="en-US" sz="1050" dirty="0">
                    <a:latin typeface="Constantia" panose="02030602050306030303" pitchFamily="18" charset="0"/>
                    <a:cs typeface="Aparajita" pitchFamily="34" charset="0"/>
                  </a:rPr>
                  <a:t>is an important point (first minima of curve) as it separates green and non green pixels. </a:t>
                </a:r>
                <a:r>
                  <a:rPr lang="en-IN" sz="1050" dirty="0">
                    <a:latin typeface="Constantia" panose="02030602050306030303" pitchFamily="18" charset="0"/>
                  </a:rPr>
                  <a:t>Minima is a point whose left and right side values are greater than its own value</a:t>
                </a:r>
              </a:p>
              <a:p>
                <a:endParaRPr lang="en-IN" sz="1350" dirty="0">
                  <a:latin typeface="Aparajita" pitchFamily="34" charset="0"/>
                  <a:cs typeface="Aparajita" pitchFamily="34" charset="0"/>
                </a:endParaRPr>
              </a:p>
            </p:txBody>
          </p:sp>
          <p:sp>
            <p:nvSpPr>
              <p:cNvPr id="8" name="Rectangle: Rounded Corners 7"/>
              <p:cNvSpPr/>
              <p:nvPr/>
            </p:nvSpPr>
            <p:spPr>
              <a:xfrm>
                <a:off x="139748" y="5834743"/>
                <a:ext cx="6914194" cy="926288"/>
              </a:xfrm>
              <a:prstGeom prst="roundRect">
                <a:avLst/>
              </a:prstGeom>
              <a:noFill/>
              <a:ln w="38100">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grpSp>
        <p:grpSp>
          <p:nvGrpSpPr>
            <p:cNvPr id="14" name="Group 13"/>
            <p:cNvGrpSpPr/>
            <p:nvPr/>
          </p:nvGrpSpPr>
          <p:grpSpPr>
            <a:xfrm>
              <a:off x="282280" y="6136368"/>
              <a:ext cx="7961607" cy="613679"/>
              <a:chOff x="139748" y="5834743"/>
              <a:chExt cx="6914195" cy="632168"/>
            </a:xfrm>
          </p:grpSpPr>
          <p:sp>
            <p:nvSpPr>
              <p:cNvPr id="16" name="Rectangle 15"/>
              <p:cNvSpPr/>
              <p:nvPr/>
            </p:nvSpPr>
            <p:spPr>
              <a:xfrm>
                <a:off x="213020" y="5842710"/>
                <a:ext cx="6840923" cy="602393"/>
              </a:xfrm>
              <a:prstGeom prst="rect">
                <a:avLst/>
              </a:prstGeom>
            </p:spPr>
            <p:txBody>
              <a:bodyPr wrap="square">
                <a:spAutoFit/>
              </a:bodyPr>
              <a:lstStyle/>
              <a:p>
                <a:r>
                  <a:rPr lang="en-IN" sz="1600" dirty="0">
                    <a:latin typeface="Aparajita" pitchFamily="34" charset="0"/>
                    <a:cs typeface="Aparajita" pitchFamily="34" charset="0"/>
                  </a:rPr>
                  <a:t>Gap fraction is representation of density of green crop canopy. i.e. how much percentage of ground area is not covered with leaves when seen from above the canopy. Higher the gap fraction, lower the green canopy density. </a:t>
                </a:r>
              </a:p>
            </p:txBody>
          </p:sp>
          <p:sp>
            <p:nvSpPr>
              <p:cNvPr id="17" name="Rectangle: Rounded Corners 16"/>
              <p:cNvSpPr/>
              <p:nvPr/>
            </p:nvSpPr>
            <p:spPr>
              <a:xfrm>
                <a:off x="139748" y="5834743"/>
                <a:ext cx="6681203" cy="632168"/>
              </a:xfrm>
              <a:prstGeom prst="roundRect">
                <a:avLst/>
              </a:prstGeom>
              <a:noFill/>
              <a:ln w="38100">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grpSp>
      </p:grpSp>
      <p:pic>
        <p:nvPicPr>
          <p:cNvPr id="18" name="Picture 17" descr="E:\BE project wall climbing\Encoder-30-64-64.gif"/>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8556138" y="183214"/>
            <a:ext cx="4572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331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80701" y="120462"/>
            <a:ext cx="7788565" cy="553998"/>
          </a:xfrm>
          <a:prstGeom prst="rect">
            <a:avLst/>
          </a:prstGeom>
          <a:noFill/>
        </p:spPr>
        <p:txBody>
          <a:bodyPr wrap="square" rtlCol="0">
            <a:spAutoFit/>
          </a:bodyPr>
          <a:lstStyle/>
          <a:p>
            <a:pPr algn="ctr"/>
            <a:r>
              <a:rPr lang="en-IN" sz="3000" b="1" dirty="0">
                <a:latin typeface="Constantia" panose="02030602050306030303" pitchFamily="18" charset="0"/>
              </a:rPr>
              <a:t>Separate Red, Green and Blue band image</a:t>
            </a:r>
          </a:p>
        </p:txBody>
      </p:sp>
      <p:grpSp>
        <p:nvGrpSpPr>
          <p:cNvPr id="2" name="Group 1"/>
          <p:cNvGrpSpPr/>
          <p:nvPr/>
        </p:nvGrpSpPr>
        <p:grpSpPr>
          <a:xfrm>
            <a:off x="81886" y="976405"/>
            <a:ext cx="9363100" cy="5583134"/>
            <a:chOff x="81886" y="976405"/>
            <a:chExt cx="9363100" cy="5583134"/>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566800" y="3395420"/>
              <a:ext cx="2224931" cy="319476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85900" y="1576204"/>
              <a:ext cx="1837476" cy="2863362"/>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9956" y="1621183"/>
              <a:ext cx="1726303" cy="270755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69666" y="2618385"/>
              <a:ext cx="1820441" cy="2868426"/>
            </a:xfrm>
            <a:prstGeom prst="rect">
              <a:avLst/>
            </a:prstGeom>
          </p:spPr>
        </p:pic>
        <p:sp>
          <p:nvSpPr>
            <p:cNvPr id="7" name="Arrow: Right 6"/>
            <p:cNvSpPr/>
            <p:nvPr/>
          </p:nvSpPr>
          <p:spPr>
            <a:xfrm rot="19394164">
              <a:off x="3198986" y="4193064"/>
              <a:ext cx="1732274" cy="86096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1275" b="1" dirty="0">
                  <a:latin typeface="Constantia" panose="02030602050306030303" pitchFamily="18" charset="0"/>
                </a:rPr>
                <a:t>Extraction using MATLAB</a:t>
              </a:r>
            </a:p>
          </p:txBody>
        </p:sp>
        <p:sp>
          <p:nvSpPr>
            <p:cNvPr id="9" name="Rectangle 8"/>
            <p:cNvSpPr/>
            <p:nvPr/>
          </p:nvSpPr>
          <p:spPr>
            <a:xfrm>
              <a:off x="661332" y="6220985"/>
              <a:ext cx="1850178" cy="338554"/>
            </a:xfrm>
            <a:prstGeom prst="rect">
              <a:avLst/>
            </a:prstGeom>
          </p:spPr>
          <p:txBody>
            <a:bodyPr wrap="square">
              <a:spAutoFit/>
            </a:bodyPr>
            <a:lstStyle/>
            <a:p>
              <a:r>
                <a:rPr lang="en-US" sz="1600" dirty="0">
                  <a:latin typeface="Aparajita" pitchFamily="34" charset="0"/>
                  <a:cs typeface="Aparajita" pitchFamily="34" charset="0"/>
                </a:rPr>
                <a:t>One block from Row 7</a:t>
              </a:r>
              <a:endParaRPr lang="en-IN" sz="1600" dirty="0">
                <a:latin typeface="Aparajita" pitchFamily="34" charset="0"/>
                <a:cs typeface="Aparajita" pitchFamily="34" charset="0"/>
              </a:endParaRPr>
            </a:p>
          </p:txBody>
        </p:sp>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l="5000" r="36786" b="11111"/>
            <a:stretch/>
          </p:blipFill>
          <p:spPr>
            <a:xfrm>
              <a:off x="343272" y="976405"/>
              <a:ext cx="2486299" cy="2230815"/>
            </a:xfrm>
            <a:prstGeom prst="rect">
              <a:avLst/>
            </a:prstGeom>
          </p:spPr>
        </p:pic>
        <p:sp>
          <p:nvSpPr>
            <p:cNvPr id="11" name="Rectangle 10"/>
            <p:cNvSpPr/>
            <p:nvPr/>
          </p:nvSpPr>
          <p:spPr>
            <a:xfrm>
              <a:off x="843734" y="1637106"/>
              <a:ext cx="52815" cy="45719"/>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29" name="Arrow: Bent-Up 28"/>
            <p:cNvSpPr/>
            <p:nvPr/>
          </p:nvSpPr>
          <p:spPr>
            <a:xfrm rot="10800000">
              <a:off x="399941" y="1625303"/>
              <a:ext cx="313900" cy="1970035"/>
            </a:xfrm>
            <a:prstGeom prst="bentUpArrow">
              <a:avLst/>
            </a:prstGeom>
            <a:solidFill>
              <a:srgbClr val="99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sp>
          <p:nvSpPr>
            <p:cNvPr id="30" name="Rectangle 29"/>
            <p:cNvSpPr/>
            <p:nvPr/>
          </p:nvSpPr>
          <p:spPr>
            <a:xfrm>
              <a:off x="4968299" y="4447906"/>
              <a:ext cx="1289315" cy="323165"/>
            </a:xfrm>
            <a:prstGeom prst="rect">
              <a:avLst/>
            </a:prstGeom>
          </p:spPr>
          <p:txBody>
            <a:bodyPr wrap="square">
              <a:spAutoFit/>
            </a:bodyPr>
            <a:lstStyle/>
            <a:p>
              <a:r>
                <a:rPr lang="en-US" sz="1500" dirty="0">
                  <a:latin typeface="Aparajita" pitchFamily="34" charset="0"/>
                  <a:cs typeface="Aparajita" pitchFamily="34" charset="0"/>
                </a:rPr>
                <a:t>Red band image</a:t>
              </a:r>
              <a:endParaRPr lang="en-IN" sz="1500" dirty="0">
                <a:latin typeface="Aparajita" pitchFamily="34" charset="0"/>
                <a:cs typeface="Aparajita" pitchFamily="34" charset="0"/>
              </a:endParaRPr>
            </a:p>
          </p:txBody>
        </p:sp>
        <p:sp>
          <p:nvSpPr>
            <p:cNvPr id="31" name="Rectangle 30"/>
            <p:cNvSpPr/>
            <p:nvPr/>
          </p:nvSpPr>
          <p:spPr>
            <a:xfrm>
              <a:off x="6219781" y="5523865"/>
              <a:ext cx="1554879" cy="323165"/>
            </a:xfrm>
            <a:prstGeom prst="rect">
              <a:avLst/>
            </a:prstGeom>
          </p:spPr>
          <p:txBody>
            <a:bodyPr wrap="square">
              <a:spAutoFit/>
            </a:bodyPr>
            <a:lstStyle/>
            <a:p>
              <a:r>
                <a:rPr lang="en-US" sz="1500" dirty="0">
                  <a:latin typeface="Aparajita" pitchFamily="34" charset="0"/>
                  <a:cs typeface="Aparajita" pitchFamily="34" charset="0"/>
                </a:rPr>
                <a:t>Green band image</a:t>
              </a:r>
              <a:endParaRPr lang="en-IN" sz="1500" dirty="0">
                <a:latin typeface="Aparajita" pitchFamily="34" charset="0"/>
                <a:cs typeface="Aparajita" pitchFamily="34" charset="0"/>
              </a:endParaRPr>
            </a:p>
          </p:txBody>
        </p:sp>
        <p:sp>
          <p:nvSpPr>
            <p:cNvPr id="32" name="Rectangle 31"/>
            <p:cNvSpPr/>
            <p:nvPr/>
          </p:nvSpPr>
          <p:spPr>
            <a:xfrm>
              <a:off x="7890107" y="4378625"/>
              <a:ext cx="1554879" cy="323165"/>
            </a:xfrm>
            <a:prstGeom prst="rect">
              <a:avLst/>
            </a:prstGeom>
          </p:spPr>
          <p:txBody>
            <a:bodyPr wrap="square">
              <a:spAutoFit/>
            </a:bodyPr>
            <a:lstStyle/>
            <a:p>
              <a:r>
                <a:rPr lang="en-US" sz="1500" dirty="0">
                  <a:latin typeface="Aparajita" pitchFamily="34" charset="0"/>
                  <a:cs typeface="Aparajita" pitchFamily="34" charset="0"/>
                </a:rPr>
                <a:t>Blue band image</a:t>
              </a:r>
              <a:endParaRPr lang="en-IN" sz="1500" dirty="0">
                <a:latin typeface="Aparajita" pitchFamily="34" charset="0"/>
                <a:cs typeface="Aparajita" pitchFamily="34" charset="0"/>
              </a:endParaRPr>
            </a:p>
          </p:txBody>
        </p:sp>
      </p:grpSp>
      <p:pic>
        <p:nvPicPr>
          <p:cNvPr id="16" name="Picture 15" descr="E:\BE project wall climbing\Encoder-30-64-64.gif"/>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8556138" y="183214"/>
            <a:ext cx="4572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9087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C:\Users\RAHUL\Desktop\Untitl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5948" y="4829530"/>
            <a:ext cx="2133142" cy="142645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E:\BE project wall climbing\Encoder-30-64-64.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556138" y="183214"/>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RAHUL\Desktop\USA-Fla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61164" y="2934834"/>
            <a:ext cx="2954525" cy="15068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RAHUL\Desktop\dark_bluepngindi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414" y="2564773"/>
            <a:ext cx="3137597" cy="298994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RAHUL\Desktop\downloa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13194" y="2934834"/>
            <a:ext cx="2125896" cy="14913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784248" y="5315284"/>
            <a:ext cx="1572611" cy="477054"/>
          </a:xfrm>
          <a:prstGeom prst="rect">
            <a:avLst/>
          </a:prstGeom>
          <a:noFill/>
        </p:spPr>
        <p:txBody>
          <a:bodyPr wrap="square" rtlCol="0">
            <a:spAutoFit/>
          </a:bodyPr>
          <a:lstStyle/>
          <a:p>
            <a:pPr algn="ctr"/>
            <a:r>
              <a:rPr lang="en-IN" sz="2500" b="1" dirty="0">
                <a:solidFill>
                  <a:srgbClr val="C00000"/>
                </a:solidFill>
                <a:latin typeface="Aparajita" pitchFamily="34" charset="0"/>
                <a:cs typeface="Aparajita" pitchFamily="34" charset="0"/>
              </a:rPr>
              <a:t>8.8 tons / Ha</a:t>
            </a:r>
          </a:p>
        </p:txBody>
      </p:sp>
      <p:sp>
        <p:nvSpPr>
          <p:cNvPr id="17" name="TextBox 16"/>
          <p:cNvSpPr txBox="1"/>
          <p:nvPr/>
        </p:nvSpPr>
        <p:spPr>
          <a:xfrm>
            <a:off x="4778316" y="5443422"/>
            <a:ext cx="2005038" cy="477054"/>
          </a:xfrm>
          <a:prstGeom prst="rect">
            <a:avLst/>
          </a:prstGeom>
          <a:noFill/>
        </p:spPr>
        <p:txBody>
          <a:bodyPr wrap="square" rtlCol="0">
            <a:spAutoFit/>
          </a:bodyPr>
          <a:lstStyle/>
          <a:p>
            <a:pPr algn="ctr"/>
            <a:r>
              <a:rPr lang="en-IN" sz="2500" b="1" dirty="0">
                <a:solidFill>
                  <a:srgbClr val="05750A"/>
                </a:solidFill>
                <a:latin typeface="Aparajita" pitchFamily="34" charset="0"/>
                <a:cs typeface="Aparajita" pitchFamily="34" charset="0"/>
              </a:rPr>
              <a:t>22-35 tons / Ha</a:t>
            </a:r>
          </a:p>
        </p:txBody>
      </p:sp>
      <p:sp>
        <p:nvSpPr>
          <p:cNvPr id="11" name="Rectangle 10"/>
          <p:cNvSpPr/>
          <p:nvPr/>
        </p:nvSpPr>
        <p:spPr>
          <a:xfrm>
            <a:off x="605076" y="6534835"/>
            <a:ext cx="5766879" cy="323165"/>
          </a:xfrm>
          <a:prstGeom prst="rect">
            <a:avLst/>
          </a:prstGeom>
        </p:spPr>
        <p:txBody>
          <a:bodyPr wrap="square">
            <a:spAutoFit/>
          </a:bodyPr>
          <a:lstStyle/>
          <a:p>
            <a:pPr algn="ctr"/>
            <a:r>
              <a:rPr lang="en-US" sz="1500" dirty="0">
                <a:latin typeface="Aparajita" pitchFamily="34" charset="0"/>
                <a:cs typeface="Aparajita" pitchFamily="34" charset="0"/>
              </a:rPr>
              <a:t>Source: agricoop.nic.in: Department of </a:t>
            </a:r>
            <a:r>
              <a:rPr lang="en-US" sz="1500" dirty="0" err="1">
                <a:latin typeface="Aparajita" pitchFamily="34" charset="0"/>
                <a:cs typeface="Aparajita" pitchFamily="34" charset="0"/>
              </a:rPr>
              <a:t>Agriculturecooperation</a:t>
            </a:r>
            <a:r>
              <a:rPr lang="en-US" sz="1500" dirty="0">
                <a:latin typeface="Aparajita" pitchFamily="34" charset="0"/>
                <a:cs typeface="Aparajita" pitchFamily="34" charset="0"/>
              </a:rPr>
              <a:t>, and farmers welfare, India</a:t>
            </a:r>
            <a:endParaRPr lang="en-IN" sz="1500" dirty="0">
              <a:latin typeface="Aparajita" pitchFamily="34" charset="0"/>
              <a:cs typeface="Aparajita" pitchFamily="34" charset="0"/>
            </a:endParaRPr>
          </a:p>
        </p:txBody>
      </p:sp>
      <p:sp>
        <p:nvSpPr>
          <p:cNvPr id="19" name="Rectangle 18"/>
          <p:cNvSpPr/>
          <p:nvPr/>
        </p:nvSpPr>
        <p:spPr>
          <a:xfrm>
            <a:off x="3488516" y="4426134"/>
            <a:ext cx="5450573" cy="323165"/>
          </a:xfrm>
          <a:prstGeom prst="rect">
            <a:avLst/>
          </a:prstGeom>
        </p:spPr>
        <p:txBody>
          <a:bodyPr wrap="square">
            <a:spAutoFit/>
          </a:bodyPr>
          <a:lstStyle/>
          <a:p>
            <a:pPr algn="ctr"/>
            <a:r>
              <a:rPr lang="en-US" sz="1500" dirty="0">
                <a:latin typeface="Aparajita" pitchFamily="34" charset="0"/>
                <a:cs typeface="Aparajita" pitchFamily="34" charset="0"/>
              </a:rPr>
              <a:t>Image Source:  http://www.imgoz.com/                 Image Source:  </a:t>
            </a:r>
            <a:r>
              <a:rPr lang="en-US" sz="1500" dirty="0" err="1">
                <a:latin typeface="Aparajita" pitchFamily="34" charset="0"/>
                <a:cs typeface="Aparajita" pitchFamily="34" charset="0"/>
              </a:rPr>
              <a:t>Worldatlus</a:t>
            </a:r>
            <a:endParaRPr lang="en-IN" sz="1500" dirty="0">
              <a:latin typeface="Aparajita" pitchFamily="34" charset="0"/>
              <a:cs typeface="Aparajita" pitchFamily="34" charset="0"/>
            </a:endParaRPr>
          </a:p>
        </p:txBody>
      </p:sp>
      <p:sp>
        <p:nvSpPr>
          <p:cNvPr id="20" name="Rectangle 19"/>
          <p:cNvSpPr/>
          <p:nvPr/>
        </p:nvSpPr>
        <p:spPr>
          <a:xfrm>
            <a:off x="1" y="5742145"/>
            <a:ext cx="1757362" cy="338554"/>
          </a:xfrm>
          <a:prstGeom prst="rect">
            <a:avLst/>
          </a:prstGeom>
        </p:spPr>
        <p:txBody>
          <a:bodyPr wrap="square">
            <a:spAutoFit/>
          </a:bodyPr>
          <a:lstStyle/>
          <a:p>
            <a:pPr algn="ctr"/>
            <a:r>
              <a:rPr lang="en-US" sz="1600" dirty="0">
                <a:latin typeface="Aparajita" pitchFamily="34" charset="0"/>
                <a:cs typeface="Aparajita" pitchFamily="34" charset="0"/>
              </a:rPr>
              <a:t> Image source: UNDP</a:t>
            </a:r>
            <a:endParaRPr lang="en-IN" sz="1600" dirty="0">
              <a:latin typeface="Aparajita" pitchFamily="34" charset="0"/>
              <a:cs typeface="Aparajita" pitchFamily="34" charset="0"/>
            </a:endParaRPr>
          </a:p>
        </p:txBody>
      </p:sp>
      <p:sp>
        <p:nvSpPr>
          <p:cNvPr id="12" name="Rectangle 11"/>
          <p:cNvSpPr/>
          <p:nvPr/>
        </p:nvSpPr>
        <p:spPr>
          <a:xfrm>
            <a:off x="6213802" y="6287793"/>
            <a:ext cx="3029997" cy="323165"/>
          </a:xfrm>
          <a:prstGeom prst="rect">
            <a:avLst/>
          </a:prstGeom>
        </p:spPr>
        <p:txBody>
          <a:bodyPr wrap="none">
            <a:spAutoFit/>
          </a:bodyPr>
          <a:lstStyle/>
          <a:p>
            <a:r>
              <a:rPr lang="en-IN" sz="1500" dirty="0">
                <a:latin typeface="Aparajita" pitchFamily="34" charset="0"/>
                <a:cs typeface="Aparajita" pitchFamily="34" charset="0"/>
              </a:rPr>
              <a:t>Image Source: http://www.mapsofworld.com/</a:t>
            </a:r>
          </a:p>
        </p:txBody>
      </p:sp>
      <p:sp>
        <p:nvSpPr>
          <p:cNvPr id="13" name="TextBox 12"/>
          <p:cNvSpPr txBox="1"/>
          <p:nvPr/>
        </p:nvSpPr>
        <p:spPr>
          <a:xfrm>
            <a:off x="3612754" y="5138312"/>
            <a:ext cx="1075997" cy="830997"/>
          </a:xfrm>
          <a:prstGeom prst="rect">
            <a:avLst/>
          </a:prstGeom>
          <a:noFill/>
        </p:spPr>
        <p:txBody>
          <a:bodyPr wrap="square" rtlCol="0">
            <a:spAutoFit/>
          </a:bodyPr>
          <a:lstStyle/>
          <a:p>
            <a:pPr algn="ctr"/>
            <a:r>
              <a:rPr lang="en-IN" sz="2400" b="1" dirty="0">
                <a:latin typeface="Aparajita" pitchFamily="34" charset="0"/>
                <a:cs typeface="Aparajita" pitchFamily="34" charset="0"/>
              </a:rPr>
              <a:t>Average </a:t>
            </a:r>
          </a:p>
          <a:p>
            <a:pPr algn="ctr"/>
            <a:r>
              <a:rPr lang="en-IN" sz="2400" b="1" dirty="0">
                <a:latin typeface="Aparajita" pitchFamily="34" charset="0"/>
                <a:cs typeface="Aparajita" pitchFamily="34" charset="0"/>
              </a:rPr>
              <a:t>Yield</a:t>
            </a:r>
          </a:p>
        </p:txBody>
      </p:sp>
      <p:cxnSp>
        <p:nvCxnSpPr>
          <p:cNvPr id="15" name="Straight Arrow Connector 14"/>
          <p:cNvCxnSpPr>
            <a:cxnSpLocks/>
          </p:cNvCxnSpPr>
          <p:nvPr/>
        </p:nvCxnSpPr>
        <p:spPr>
          <a:xfrm>
            <a:off x="4456568" y="5496762"/>
            <a:ext cx="464366" cy="19757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8" name="Straight Arrow Connector 17"/>
          <p:cNvCxnSpPr/>
          <p:nvPr/>
        </p:nvCxnSpPr>
        <p:spPr>
          <a:xfrm flipH="1" flipV="1">
            <a:off x="3275456" y="5526919"/>
            <a:ext cx="520262" cy="6863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6" name="Rectangle 25"/>
          <p:cNvSpPr/>
          <p:nvPr/>
        </p:nvSpPr>
        <p:spPr>
          <a:xfrm>
            <a:off x="196088" y="1049856"/>
            <a:ext cx="9195146" cy="769441"/>
          </a:xfrm>
          <a:prstGeom prst="rect">
            <a:avLst/>
          </a:prstGeom>
        </p:spPr>
        <p:txBody>
          <a:bodyPr wrap="none">
            <a:spAutoFit/>
          </a:bodyPr>
          <a:lstStyle/>
          <a:p>
            <a:pPr marL="342900" indent="-342900">
              <a:buFont typeface="Arial" pitchFamily="34" charset="0"/>
              <a:buChar char="•"/>
            </a:pPr>
            <a:r>
              <a:rPr lang="en-US" sz="2200" dirty="0">
                <a:latin typeface="Aparajita" pitchFamily="34" charset="0"/>
                <a:cs typeface="Aparajita" pitchFamily="34" charset="0"/>
              </a:rPr>
              <a:t>Citrus fruit industry: Third largest fruit industry of India </a:t>
            </a:r>
            <a:r>
              <a:rPr lang="en-US" sz="2000" dirty="0">
                <a:latin typeface="Aparajita" pitchFamily="34" charset="0"/>
                <a:cs typeface="Aparajita" pitchFamily="34" charset="0"/>
              </a:rPr>
              <a:t>(Source: NHB)</a:t>
            </a:r>
          </a:p>
          <a:p>
            <a:pPr marL="342900" indent="-342900">
              <a:buFont typeface="Arial" pitchFamily="34" charset="0"/>
              <a:buChar char="•"/>
            </a:pPr>
            <a:r>
              <a:rPr lang="en-US" sz="2200" dirty="0">
                <a:latin typeface="Aparajita" pitchFamily="34" charset="0"/>
                <a:cs typeface="Aparajita" pitchFamily="34" charset="0"/>
              </a:rPr>
              <a:t>846000 ha land under citrus crop cultivation in India </a:t>
            </a:r>
            <a:r>
              <a:rPr lang="en-US" sz="2000" dirty="0">
                <a:latin typeface="Aparajita" pitchFamily="34" charset="0"/>
                <a:cs typeface="Aparajita" pitchFamily="34" charset="0"/>
              </a:rPr>
              <a:t>(Source: Department of Agriculture, GOI)</a:t>
            </a:r>
            <a:endParaRPr lang="en-US" sz="2200" dirty="0">
              <a:latin typeface="Aparajita" pitchFamily="34" charset="0"/>
              <a:cs typeface="Aparajita" pitchFamily="34" charset="0"/>
            </a:endParaRPr>
          </a:p>
        </p:txBody>
      </p:sp>
      <p:sp>
        <p:nvSpPr>
          <p:cNvPr id="27" name="TextBox 26"/>
          <p:cNvSpPr txBox="1"/>
          <p:nvPr/>
        </p:nvSpPr>
        <p:spPr>
          <a:xfrm>
            <a:off x="3054070" y="2068501"/>
            <a:ext cx="2403184" cy="646331"/>
          </a:xfrm>
          <a:prstGeom prst="rect">
            <a:avLst/>
          </a:prstGeom>
          <a:noFill/>
        </p:spPr>
        <p:txBody>
          <a:bodyPr wrap="square" rtlCol="0">
            <a:spAutoFit/>
          </a:bodyPr>
          <a:lstStyle/>
          <a:p>
            <a:pPr algn="ctr"/>
            <a:r>
              <a:rPr lang="en-IN" sz="3600" b="1" dirty="0">
                <a:solidFill>
                  <a:srgbClr val="990000"/>
                </a:solidFill>
                <a:latin typeface="Aparajita" pitchFamily="34" charset="0"/>
                <a:cs typeface="Aparajita" pitchFamily="34" charset="0"/>
              </a:rPr>
              <a:t>Issue ???</a:t>
            </a:r>
          </a:p>
        </p:txBody>
      </p:sp>
      <p:sp>
        <p:nvSpPr>
          <p:cNvPr id="34" name="Rectangle 33"/>
          <p:cNvSpPr/>
          <p:nvPr/>
        </p:nvSpPr>
        <p:spPr>
          <a:xfrm>
            <a:off x="2228888" y="237181"/>
            <a:ext cx="4396075" cy="692497"/>
          </a:xfrm>
          <a:prstGeom prst="rect">
            <a:avLst/>
          </a:prstGeom>
          <a:noFill/>
          <a:ln>
            <a:noFill/>
          </a:ln>
        </p:spPr>
        <p:txBody>
          <a:bodyPr wrap="none" lIns="68580" tIns="34290" rIns="68580" bIns="34290">
            <a:spAutoFit/>
          </a:bodyPr>
          <a:lstStyle/>
          <a:p>
            <a:pPr algn="ctr"/>
            <a:r>
              <a:rPr lang="en-US" sz="4050" b="1"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parajita" pitchFamily="34" charset="0"/>
                <a:cs typeface="Aparajita" pitchFamily="34" charset="0"/>
              </a:rPr>
              <a:t>Problem   Identification</a:t>
            </a:r>
          </a:p>
        </p:txBody>
      </p:sp>
    </p:spTree>
    <p:extLst>
      <p:ext uri="{BB962C8B-B14F-4D97-AF65-F5344CB8AC3E}">
        <p14:creationId xmlns:p14="http://schemas.microsoft.com/office/powerpoint/2010/main" val="42837370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837881" y="171962"/>
            <a:ext cx="7556705" cy="553998"/>
          </a:xfrm>
          <a:prstGeom prst="rect">
            <a:avLst/>
          </a:prstGeom>
          <a:noFill/>
        </p:spPr>
        <p:txBody>
          <a:bodyPr wrap="square" rtlCol="0">
            <a:spAutoFit/>
          </a:bodyPr>
          <a:lstStyle/>
          <a:p>
            <a:pPr algn="ctr"/>
            <a:r>
              <a:rPr lang="en-IN" sz="3000" b="1" dirty="0">
                <a:latin typeface="Constantia" panose="02030602050306030303" pitchFamily="18" charset="0"/>
              </a:rPr>
              <a:t>Converting Greenness to grayscale image</a:t>
            </a:r>
          </a:p>
        </p:txBody>
      </p:sp>
      <p:grpSp>
        <p:nvGrpSpPr>
          <p:cNvPr id="16" name="Group 15"/>
          <p:cNvGrpSpPr/>
          <p:nvPr/>
        </p:nvGrpSpPr>
        <p:grpSpPr>
          <a:xfrm>
            <a:off x="174456" y="1008207"/>
            <a:ext cx="8855572" cy="4249837"/>
            <a:chOff x="1137511" y="1764011"/>
            <a:chExt cx="7662264" cy="339316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710" y="1814539"/>
              <a:ext cx="2048216" cy="307232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2895" y="1764011"/>
              <a:ext cx="2064842" cy="3114470"/>
            </a:xfrm>
            <a:prstGeom prst="rect">
              <a:avLst/>
            </a:prstGeom>
          </p:spPr>
        </p:pic>
        <p:grpSp>
          <p:nvGrpSpPr>
            <p:cNvPr id="8" name="Group 7"/>
            <p:cNvGrpSpPr/>
            <p:nvPr/>
          </p:nvGrpSpPr>
          <p:grpSpPr>
            <a:xfrm>
              <a:off x="1137511" y="2664601"/>
              <a:ext cx="1004263" cy="1360886"/>
              <a:chOff x="561220" y="1643062"/>
              <a:chExt cx="2144667" cy="2810478"/>
            </a:xfrm>
          </p:grpSpPr>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1220" y="1643062"/>
                <a:ext cx="1034418" cy="1543054"/>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34054" y="1643062"/>
                <a:ext cx="971833" cy="1459088"/>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3224" y="2907757"/>
                <a:ext cx="1024828" cy="1545783"/>
              </a:xfrm>
              <a:prstGeom prst="rect">
                <a:avLst/>
              </a:prstGeom>
            </p:spPr>
          </p:pic>
        </p:grpSp>
        <p:sp>
          <p:nvSpPr>
            <p:cNvPr id="9" name="Arrow: Right 8"/>
            <p:cNvSpPr/>
            <p:nvPr/>
          </p:nvSpPr>
          <p:spPr>
            <a:xfrm>
              <a:off x="2267697" y="2970295"/>
              <a:ext cx="1107282" cy="76081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1350" b="1" dirty="0"/>
                <a:t>2G – R - B</a:t>
              </a:r>
            </a:p>
          </p:txBody>
        </p:sp>
        <p:sp>
          <p:nvSpPr>
            <p:cNvPr id="10" name="Arrow: Right 9"/>
            <p:cNvSpPr/>
            <p:nvPr/>
          </p:nvSpPr>
          <p:spPr>
            <a:xfrm>
              <a:off x="5586978" y="3101864"/>
              <a:ext cx="1007695" cy="67696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1350" b="1" dirty="0"/>
                <a:t>Grayscale</a:t>
              </a:r>
            </a:p>
          </p:txBody>
        </p:sp>
        <p:sp>
          <p:nvSpPr>
            <p:cNvPr id="12" name="Rectangle 11"/>
            <p:cNvSpPr/>
            <p:nvPr/>
          </p:nvSpPr>
          <p:spPr>
            <a:xfrm>
              <a:off x="3773610" y="4886862"/>
              <a:ext cx="1147964" cy="270309"/>
            </a:xfrm>
            <a:prstGeom prst="rect">
              <a:avLst/>
            </a:prstGeom>
          </p:spPr>
          <p:txBody>
            <a:bodyPr wrap="square">
              <a:spAutoFit/>
            </a:bodyPr>
            <a:lstStyle/>
            <a:p>
              <a:r>
                <a:rPr lang="en-US" sz="1600" dirty="0">
                  <a:latin typeface="Aparajita" pitchFamily="34" charset="0"/>
                  <a:cs typeface="Aparajita" pitchFamily="34" charset="0"/>
                </a:rPr>
                <a:t>Greenness image</a:t>
              </a:r>
              <a:endParaRPr lang="en-IN" sz="1600" dirty="0">
                <a:latin typeface="Aparajita" pitchFamily="34" charset="0"/>
                <a:cs typeface="Aparajita" pitchFamily="34" charset="0"/>
              </a:endParaRPr>
            </a:p>
          </p:txBody>
        </p:sp>
        <p:sp>
          <p:nvSpPr>
            <p:cNvPr id="13" name="Rectangle 12"/>
            <p:cNvSpPr/>
            <p:nvPr/>
          </p:nvSpPr>
          <p:spPr>
            <a:xfrm>
              <a:off x="6734933" y="4886862"/>
              <a:ext cx="2064842" cy="270309"/>
            </a:xfrm>
            <a:prstGeom prst="rect">
              <a:avLst/>
            </a:prstGeom>
          </p:spPr>
          <p:txBody>
            <a:bodyPr wrap="square">
              <a:spAutoFit/>
            </a:bodyPr>
            <a:lstStyle/>
            <a:p>
              <a:r>
                <a:rPr lang="en-US" sz="1600" dirty="0">
                  <a:latin typeface="Aparajita" pitchFamily="34" charset="0"/>
                  <a:cs typeface="Aparajita" pitchFamily="34" charset="0"/>
                </a:rPr>
                <a:t>Grayscale image of Greenness</a:t>
              </a:r>
              <a:endParaRPr lang="en-IN" sz="1600" dirty="0">
                <a:latin typeface="Aparajita" pitchFamily="34" charset="0"/>
                <a:cs typeface="Aparajita" pitchFamily="34" charset="0"/>
              </a:endParaRPr>
            </a:p>
          </p:txBody>
        </p:sp>
      </p:grpSp>
      <p:sp>
        <p:nvSpPr>
          <p:cNvPr id="14" name="Rectangle 13"/>
          <p:cNvSpPr/>
          <p:nvPr/>
        </p:nvSpPr>
        <p:spPr>
          <a:xfrm>
            <a:off x="456958" y="5439363"/>
            <a:ext cx="8318552" cy="1323439"/>
          </a:xfrm>
          <a:prstGeom prst="rect">
            <a:avLst/>
          </a:prstGeom>
        </p:spPr>
        <p:txBody>
          <a:bodyPr wrap="square">
            <a:spAutoFit/>
          </a:bodyPr>
          <a:lstStyle/>
          <a:p>
            <a:pPr marL="214313" indent="-214313" algn="just">
              <a:buFont typeface="Arial" panose="020B0604020202020204" pitchFamily="34" charset="0"/>
              <a:buChar char="•"/>
            </a:pPr>
            <a:r>
              <a:rPr lang="en-US" sz="1600" dirty="0">
                <a:latin typeface="Aparajita" pitchFamily="34" charset="0"/>
                <a:cs typeface="Aparajita" pitchFamily="34" charset="0"/>
              </a:rPr>
              <a:t>Greenness image is colored image and thus have 3 dimensions (Dimensions are X, Y and 3</a:t>
            </a:r>
            <a:r>
              <a:rPr lang="en-US" sz="1600" baseline="30000" dirty="0">
                <a:latin typeface="Aparajita" pitchFamily="34" charset="0"/>
                <a:cs typeface="Aparajita" pitchFamily="34" charset="0"/>
              </a:rPr>
              <a:t>rd</a:t>
            </a:r>
            <a:r>
              <a:rPr lang="en-US" sz="1600" dirty="0">
                <a:latin typeface="Aparajita" pitchFamily="34" charset="0"/>
                <a:cs typeface="Aparajita" pitchFamily="34" charset="0"/>
              </a:rPr>
              <a:t> dimension shows value of R, G and B)</a:t>
            </a:r>
          </a:p>
          <a:p>
            <a:pPr marL="214313" indent="-214313" algn="just">
              <a:buFont typeface="Arial" panose="020B0604020202020204" pitchFamily="34" charset="0"/>
              <a:buChar char="•"/>
            </a:pPr>
            <a:endParaRPr lang="en-US" sz="1600" dirty="0">
              <a:latin typeface="Aparajita" pitchFamily="34" charset="0"/>
              <a:cs typeface="Aparajita" pitchFamily="34" charset="0"/>
            </a:endParaRPr>
          </a:p>
          <a:p>
            <a:pPr marL="214313" indent="-214313" algn="just">
              <a:buFont typeface="Arial" panose="020B0604020202020204" pitchFamily="34" charset="0"/>
              <a:buChar char="•"/>
            </a:pPr>
            <a:r>
              <a:rPr lang="en-US" sz="1600" dirty="0">
                <a:latin typeface="Aparajita" pitchFamily="34" charset="0"/>
                <a:cs typeface="Aparajita" pitchFamily="34" charset="0"/>
              </a:rPr>
              <a:t>Grayscale version of Greenness image is having only Row and column as dimension and thus it’s histogram can easily separate number of pixels based on intensity value which is direct separation of green and non green area in the image</a:t>
            </a:r>
          </a:p>
        </p:txBody>
      </p:sp>
      <p:pic>
        <p:nvPicPr>
          <p:cNvPr id="15" name="Picture 14" descr="E:\BE project wall climbing\Encoder-30-64-64.gif"/>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8556138" y="183214"/>
            <a:ext cx="4572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85128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950438" y="133406"/>
            <a:ext cx="7442935" cy="477054"/>
          </a:xfrm>
          <a:prstGeom prst="rect">
            <a:avLst/>
          </a:prstGeom>
          <a:noFill/>
        </p:spPr>
        <p:txBody>
          <a:bodyPr wrap="square" rtlCol="0">
            <a:spAutoFit/>
          </a:bodyPr>
          <a:lstStyle/>
          <a:p>
            <a:pPr algn="ctr"/>
            <a:r>
              <a:rPr lang="en-IN" sz="2500" b="1" dirty="0">
                <a:latin typeface="Constantia" panose="02030602050306030303" pitchFamily="18" charset="0"/>
              </a:rPr>
              <a:t>Histogram of grayscale image and applying LPF</a:t>
            </a:r>
          </a:p>
        </p:txBody>
      </p:sp>
      <p:grpSp>
        <p:nvGrpSpPr>
          <p:cNvPr id="3" name="Group 2"/>
          <p:cNvGrpSpPr/>
          <p:nvPr/>
        </p:nvGrpSpPr>
        <p:grpSpPr>
          <a:xfrm>
            <a:off x="160615" y="750093"/>
            <a:ext cx="8983386" cy="6105628"/>
            <a:chOff x="160615" y="750093"/>
            <a:chExt cx="8983386" cy="6105628"/>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615" y="750093"/>
              <a:ext cx="4928771" cy="2808225"/>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58726" y="3558318"/>
              <a:ext cx="5885275" cy="3297403"/>
            </a:xfrm>
            <a:prstGeom prst="rect">
              <a:avLst/>
            </a:prstGeom>
          </p:spPr>
        </p:pic>
        <p:sp>
          <p:nvSpPr>
            <p:cNvPr id="13" name="Arrow: Bent 12"/>
            <p:cNvSpPr/>
            <p:nvPr/>
          </p:nvSpPr>
          <p:spPr>
            <a:xfrm rot="10800000" flipH="1">
              <a:off x="1619474" y="3697951"/>
              <a:ext cx="1639252" cy="1306775"/>
            </a:xfrm>
            <a:prstGeom prst="bentArrow">
              <a:avLst>
                <a:gd name="adj1" fmla="val 25000"/>
                <a:gd name="adj2" fmla="val 24654"/>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solidFill>
                  <a:schemeClr val="tx1"/>
                </a:solidFill>
              </a:endParaRPr>
            </a:p>
          </p:txBody>
        </p:sp>
        <p:sp>
          <p:nvSpPr>
            <p:cNvPr id="14" name="TextBox 13"/>
            <p:cNvSpPr txBox="1"/>
            <p:nvPr/>
          </p:nvSpPr>
          <p:spPr>
            <a:xfrm>
              <a:off x="1780089" y="4866227"/>
              <a:ext cx="1318021" cy="300082"/>
            </a:xfrm>
            <a:prstGeom prst="rect">
              <a:avLst/>
            </a:prstGeom>
            <a:noFill/>
          </p:spPr>
          <p:txBody>
            <a:bodyPr wrap="square" rtlCol="0">
              <a:spAutoFit/>
            </a:bodyPr>
            <a:lstStyle/>
            <a:p>
              <a:r>
                <a:rPr lang="en-IN" sz="1350" b="1" dirty="0"/>
                <a:t>Low Pass Filter</a:t>
              </a:r>
            </a:p>
          </p:txBody>
        </p:sp>
      </p:grpSp>
      <p:pic>
        <p:nvPicPr>
          <p:cNvPr id="8" name="Picture 7" descr="E:\BE project wall climbing\Encoder-30-64-64.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556138" y="183214"/>
            <a:ext cx="4572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1966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 y="498735"/>
            <a:ext cx="9114364" cy="6377462"/>
            <a:chOff x="-1" y="498735"/>
            <a:chExt cx="9114364" cy="6377462"/>
          </a:xfrm>
        </p:grpSpPr>
        <p:pic>
          <p:nvPicPr>
            <p:cNvPr id="3" name="Picture 2"/>
            <p:cNvPicPr>
              <a:picLocks noChangeAspect="1"/>
            </p:cNvPicPr>
            <p:nvPr/>
          </p:nvPicPr>
          <p:blipFill>
            <a:blip r:embed="rId2"/>
            <a:stretch>
              <a:fillRect/>
            </a:stretch>
          </p:blipFill>
          <p:spPr>
            <a:xfrm>
              <a:off x="-1" y="1869652"/>
              <a:ext cx="9114364" cy="3548510"/>
            </a:xfrm>
            <a:prstGeom prst="rect">
              <a:avLst/>
            </a:prstGeom>
          </p:spPr>
        </p:pic>
        <p:sp>
          <p:nvSpPr>
            <p:cNvPr id="4" name="TextBox 3"/>
            <p:cNvSpPr txBox="1"/>
            <p:nvPr/>
          </p:nvSpPr>
          <p:spPr>
            <a:xfrm>
              <a:off x="696748" y="498735"/>
              <a:ext cx="7720865" cy="815608"/>
            </a:xfrm>
            <a:prstGeom prst="rect">
              <a:avLst/>
            </a:prstGeom>
            <a:noFill/>
          </p:spPr>
          <p:txBody>
            <a:bodyPr wrap="square" rtlCol="0">
              <a:spAutoFit/>
            </a:bodyPr>
            <a:lstStyle/>
            <a:p>
              <a:pPr algn="ctr"/>
              <a:r>
                <a:rPr lang="en-IN" sz="2500" b="1" dirty="0">
                  <a:latin typeface="Constantia" panose="02030602050306030303" pitchFamily="18" charset="0"/>
                </a:rPr>
                <a:t>LAI values of </a:t>
              </a:r>
              <a:r>
                <a:rPr lang="en-IN" sz="2500" b="1" dirty="0" err="1">
                  <a:latin typeface="Constantia" panose="02030602050306030303" pitchFamily="18" charset="0"/>
                </a:rPr>
                <a:t>Licor</a:t>
              </a:r>
              <a:r>
                <a:rPr lang="en-IN" sz="2500" b="1" dirty="0">
                  <a:latin typeface="Constantia" panose="02030602050306030303" pitchFamily="18" charset="0"/>
                </a:rPr>
                <a:t> &amp; Gap fraction of images</a:t>
              </a:r>
            </a:p>
            <a:p>
              <a:pPr algn="ctr"/>
              <a:r>
                <a:rPr lang="en-IN" sz="2000" dirty="0">
                  <a:latin typeface="Constantia" panose="02030602050306030303" pitchFamily="18" charset="0"/>
                </a:rPr>
                <a:t>(Arranged in decreasing order of </a:t>
              </a:r>
              <a:r>
                <a:rPr lang="en-IN" sz="2000" dirty="0" err="1">
                  <a:latin typeface="Constantia" panose="02030602050306030303" pitchFamily="18" charset="0"/>
                </a:rPr>
                <a:t>Licor’s</a:t>
              </a:r>
              <a:r>
                <a:rPr lang="en-IN" sz="2000" dirty="0">
                  <a:latin typeface="Constantia" panose="02030602050306030303" pitchFamily="18" charset="0"/>
                </a:rPr>
                <a:t> LAI value) </a:t>
              </a:r>
            </a:p>
          </p:txBody>
        </p:sp>
        <p:sp>
          <p:nvSpPr>
            <p:cNvPr id="6" name="Rectangle 5"/>
            <p:cNvSpPr/>
            <p:nvPr/>
          </p:nvSpPr>
          <p:spPr>
            <a:xfrm>
              <a:off x="397904" y="5575841"/>
              <a:ext cx="8318552" cy="1300356"/>
            </a:xfrm>
            <a:prstGeom prst="rect">
              <a:avLst/>
            </a:prstGeom>
          </p:spPr>
          <p:txBody>
            <a:bodyPr wrap="square">
              <a:spAutoFit/>
            </a:bodyPr>
            <a:lstStyle/>
            <a:p>
              <a:pPr marL="214313" indent="-214313" algn="just">
                <a:buFont typeface="Arial" panose="020B0604020202020204" pitchFamily="34" charset="0"/>
                <a:buChar char="•"/>
              </a:pPr>
              <a:r>
                <a:rPr lang="en-US" sz="2000" dirty="0">
                  <a:latin typeface="Aparajita" pitchFamily="34" charset="0"/>
                  <a:cs typeface="Aparajita" pitchFamily="34" charset="0"/>
                </a:rPr>
                <a:t>All ‘m’ named columns has LAI values stored from </a:t>
              </a:r>
              <a:r>
                <a:rPr lang="en-US" sz="2000" dirty="0" err="1">
                  <a:latin typeface="Aparajita" pitchFamily="34" charset="0"/>
                  <a:cs typeface="Aparajita" pitchFamily="34" charset="0"/>
                </a:rPr>
                <a:t>Licor’s</a:t>
              </a:r>
              <a:r>
                <a:rPr lang="en-US" sz="2000" dirty="0">
                  <a:latin typeface="Aparajita" pitchFamily="34" charset="0"/>
                  <a:cs typeface="Aparajita" pitchFamily="34" charset="0"/>
                </a:rPr>
                <a:t> LAI meter</a:t>
              </a:r>
            </a:p>
            <a:p>
              <a:pPr marL="214313" indent="-214313" algn="just">
                <a:buFont typeface="Arial" panose="020B0604020202020204" pitchFamily="34" charset="0"/>
                <a:buChar char="•"/>
              </a:pPr>
              <a:endParaRPr lang="en-US" sz="800" dirty="0">
                <a:latin typeface="Aparajita" pitchFamily="34" charset="0"/>
                <a:cs typeface="Aparajita" pitchFamily="34" charset="0"/>
              </a:endParaRPr>
            </a:p>
            <a:p>
              <a:pPr marL="214313" indent="-214313" algn="just">
                <a:buFont typeface="Arial" panose="020B0604020202020204" pitchFamily="34" charset="0"/>
                <a:buChar char="•"/>
              </a:pPr>
              <a:r>
                <a:rPr lang="en-US" sz="2000" dirty="0">
                  <a:latin typeface="Aparajita" pitchFamily="34" charset="0"/>
                  <a:cs typeface="Aparajita" pitchFamily="34" charset="0"/>
                </a:rPr>
                <a:t>All ‘d’ named columns has gap fraction values calculated from digital image</a:t>
              </a:r>
            </a:p>
            <a:p>
              <a:pPr marL="214313" indent="-214313" algn="just">
                <a:buFont typeface="Arial" panose="020B0604020202020204" pitchFamily="34" charset="0"/>
                <a:buChar char="•"/>
              </a:pPr>
              <a:endParaRPr lang="en-US" sz="800" dirty="0">
                <a:latin typeface="Aparajita" pitchFamily="34" charset="0"/>
                <a:cs typeface="Aparajita" pitchFamily="34" charset="0"/>
              </a:endParaRPr>
            </a:p>
            <a:p>
              <a:pPr marL="214313" indent="-214313" algn="just">
                <a:buFont typeface="Arial" panose="020B0604020202020204" pitchFamily="34" charset="0"/>
                <a:buChar char="•"/>
              </a:pPr>
              <a:r>
                <a:rPr lang="en-US" sz="2000" dirty="0">
                  <a:latin typeface="Aparajita" pitchFamily="34" charset="0"/>
                  <a:cs typeface="Aparajita" pitchFamily="34" charset="0"/>
                </a:rPr>
                <a:t>Average is calculated using k = 0.5</a:t>
              </a:r>
            </a:p>
          </p:txBody>
        </p:sp>
      </p:grpSp>
      <p:pic>
        <p:nvPicPr>
          <p:cNvPr id="7" name="Picture 6" descr="E:\BE project wall climbing\Encoder-30-64-64.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556138" y="183214"/>
            <a:ext cx="4572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4152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58000"/>
            <a:chOff x="0" y="0"/>
            <a:chExt cx="9144000" cy="6858000"/>
          </a:xfrm>
        </p:grpSpPr>
        <p:pic>
          <p:nvPicPr>
            <p:cNvPr id="3" name="Picture 2"/>
            <p:cNvPicPr>
              <a:picLocks noChangeAspect="1"/>
            </p:cNvPicPr>
            <p:nvPr/>
          </p:nvPicPr>
          <p:blipFill>
            <a:blip r:embed="rId2"/>
            <a:stretch>
              <a:fillRect/>
            </a:stretch>
          </p:blipFill>
          <p:spPr>
            <a:xfrm>
              <a:off x="0" y="419851"/>
              <a:ext cx="3333750" cy="6427335"/>
            </a:xfrm>
            <a:prstGeom prst="rect">
              <a:avLst/>
            </a:prstGeom>
          </p:spPr>
        </p:pic>
        <p:sp>
          <p:nvSpPr>
            <p:cNvPr id="7" name="TextBox 6"/>
            <p:cNvSpPr txBox="1"/>
            <p:nvPr/>
          </p:nvSpPr>
          <p:spPr>
            <a:xfrm>
              <a:off x="2923402" y="0"/>
              <a:ext cx="3481866" cy="1785104"/>
            </a:xfrm>
            <a:prstGeom prst="rect">
              <a:avLst/>
            </a:prstGeom>
            <a:noFill/>
          </p:spPr>
          <p:txBody>
            <a:bodyPr wrap="square" rtlCol="0">
              <a:spAutoFit/>
            </a:bodyPr>
            <a:lstStyle/>
            <a:p>
              <a:pPr algn="ctr"/>
              <a:r>
                <a:rPr lang="en-IN" sz="2200" b="1" dirty="0">
                  <a:latin typeface="Constantia" panose="02030602050306030303" pitchFamily="18" charset="0"/>
                </a:rPr>
                <a:t>Gap fraction of images </a:t>
              </a:r>
            </a:p>
            <a:p>
              <a:pPr algn="ctr"/>
              <a:r>
                <a:rPr lang="en-IN" sz="2200" b="1" dirty="0">
                  <a:latin typeface="Constantia" panose="02030602050306030303" pitchFamily="18" charset="0"/>
                </a:rPr>
                <a:t>Vs</a:t>
              </a:r>
            </a:p>
            <a:p>
              <a:pPr algn="ctr"/>
              <a:r>
                <a:rPr lang="en-IN" sz="2200" b="1" dirty="0">
                  <a:latin typeface="Constantia" panose="02030602050306030303" pitchFamily="18" charset="0"/>
                </a:rPr>
                <a:t>LAI of images</a:t>
              </a:r>
            </a:p>
            <a:p>
              <a:pPr algn="ctr"/>
              <a:r>
                <a:rPr lang="en-IN" sz="2200" b="1" dirty="0">
                  <a:latin typeface="Constantia" panose="02030602050306030303" pitchFamily="18" charset="0"/>
                </a:rPr>
                <a:t>&amp;</a:t>
              </a:r>
            </a:p>
            <a:p>
              <a:pPr algn="ctr"/>
              <a:r>
                <a:rPr lang="en-IN" sz="2200" b="1" dirty="0">
                  <a:latin typeface="Constantia" panose="02030602050306030303" pitchFamily="18" charset="0"/>
                </a:rPr>
                <a:t>LAI of </a:t>
              </a:r>
              <a:r>
                <a:rPr lang="en-IN" sz="2200" b="1" dirty="0" err="1">
                  <a:latin typeface="Constantia" panose="02030602050306030303" pitchFamily="18" charset="0"/>
                </a:rPr>
                <a:t>Licor</a:t>
              </a:r>
              <a:endParaRPr lang="en-IN" sz="2200" b="1" dirty="0">
                <a:latin typeface="Constantia" panose="02030602050306030303" pitchFamily="18" charset="0"/>
              </a:endParaRPr>
            </a:p>
          </p:txBody>
        </p:sp>
        <p:pic>
          <p:nvPicPr>
            <p:cNvPr id="4" name="Picture 3"/>
            <p:cNvPicPr>
              <a:picLocks noChangeAspect="1"/>
            </p:cNvPicPr>
            <p:nvPr/>
          </p:nvPicPr>
          <p:blipFill>
            <a:blip r:embed="rId3"/>
            <a:stretch>
              <a:fillRect/>
            </a:stretch>
          </p:blipFill>
          <p:spPr>
            <a:xfrm>
              <a:off x="6074671" y="419851"/>
              <a:ext cx="3069329" cy="6438149"/>
            </a:xfrm>
            <a:prstGeom prst="rect">
              <a:avLst/>
            </a:prstGeom>
          </p:spPr>
        </p:pic>
      </p:grpSp>
    </p:spTree>
    <p:extLst>
      <p:ext uri="{BB962C8B-B14F-4D97-AF65-F5344CB8AC3E}">
        <p14:creationId xmlns:p14="http://schemas.microsoft.com/office/powerpoint/2010/main" val="35341052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57999"/>
            <a:chOff x="0" y="0"/>
            <a:chExt cx="9144000" cy="6857999"/>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5963478" cy="3438605"/>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41983" y="3388746"/>
              <a:ext cx="6202017" cy="3469253"/>
            </a:xfrm>
            <a:prstGeom prst="rect">
              <a:avLst/>
            </a:prstGeom>
          </p:spPr>
        </p:pic>
      </p:grpSp>
      <p:pic>
        <p:nvPicPr>
          <p:cNvPr id="5" name="Picture 4" descr="E:\BE project wall climbing\Encoder-30-64-64.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556138" y="183214"/>
            <a:ext cx="4572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06658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9144000" cy="6823303"/>
            <a:chOff x="0" y="0"/>
            <a:chExt cx="9144000" cy="6823303"/>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97416" y="3366052"/>
              <a:ext cx="6146584" cy="3457251"/>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032625" cy="3366052"/>
            </a:xfrm>
            <a:prstGeom prst="rect">
              <a:avLst/>
            </a:prstGeom>
          </p:spPr>
        </p:pic>
        <p:sp>
          <p:nvSpPr>
            <p:cNvPr id="9" name="TextBox 8"/>
            <p:cNvSpPr txBox="1"/>
            <p:nvPr/>
          </p:nvSpPr>
          <p:spPr>
            <a:xfrm>
              <a:off x="3949148" y="2581451"/>
              <a:ext cx="1967947" cy="253916"/>
            </a:xfrm>
            <a:prstGeom prst="rect">
              <a:avLst/>
            </a:prstGeom>
            <a:noFill/>
          </p:spPr>
          <p:txBody>
            <a:bodyPr wrap="square" rtlCol="0">
              <a:spAutoFit/>
            </a:bodyPr>
            <a:lstStyle/>
            <a:p>
              <a:r>
                <a:rPr lang="en-IN" sz="1050" b="1" dirty="0">
                  <a:latin typeface="Constantine"/>
                </a:rPr>
                <a:t>LPF applied on actual values</a:t>
              </a:r>
            </a:p>
          </p:txBody>
        </p:sp>
      </p:grpSp>
      <p:pic>
        <p:nvPicPr>
          <p:cNvPr id="6" name="Picture 5" descr="E:\BE project wall climbing\Encoder-30-64-64.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556138" y="183214"/>
            <a:ext cx="4572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805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148539" y="2009912"/>
          <a:ext cx="2814348" cy="4222668"/>
        </p:xfrm>
        <a:graphic>
          <a:graphicData uri="http://schemas.openxmlformats.org/drawingml/2006/table">
            <a:tbl>
              <a:tblPr firstRow="1" bandRow="1">
                <a:tableStyleId>{5C22544A-7EE6-4342-B048-85BDC9FD1C3A}</a:tableStyleId>
              </a:tblPr>
              <a:tblGrid>
                <a:gridCol w="597331">
                  <a:extLst>
                    <a:ext uri="{9D8B030D-6E8A-4147-A177-3AD203B41FA5}">
                      <a16:colId xmlns:a16="http://schemas.microsoft.com/office/drawing/2014/main" val="2799392862"/>
                    </a:ext>
                  </a:extLst>
                </a:gridCol>
                <a:gridCol w="1504434">
                  <a:extLst>
                    <a:ext uri="{9D8B030D-6E8A-4147-A177-3AD203B41FA5}">
                      <a16:colId xmlns:a16="http://schemas.microsoft.com/office/drawing/2014/main" val="3025509192"/>
                    </a:ext>
                  </a:extLst>
                </a:gridCol>
                <a:gridCol w="712583">
                  <a:extLst>
                    <a:ext uri="{9D8B030D-6E8A-4147-A177-3AD203B41FA5}">
                      <a16:colId xmlns:a16="http://schemas.microsoft.com/office/drawing/2014/main" val="1967996047"/>
                    </a:ext>
                  </a:extLst>
                </a:gridCol>
              </a:tblGrid>
              <a:tr h="295966">
                <a:tc>
                  <a:txBody>
                    <a:bodyPr/>
                    <a:lstStyle/>
                    <a:p>
                      <a:pPr algn="ctr" fontAlgn="b"/>
                      <a:r>
                        <a:rPr lang="en-IN" sz="1500" b="1" i="0" u="none" strike="noStrike" dirty="0">
                          <a:solidFill>
                            <a:srgbClr val="000000"/>
                          </a:solidFill>
                          <a:effectLst/>
                          <a:latin typeface="Constantine"/>
                        </a:rPr>
                        <a:t>Row</a:t>
                      </a:r>
                    </a:p>
                  </a:txBody>
                  <a:tcPr marL="7144" marR="7144" marT="7144" marB="0" anchor="b"/>
                </a:tc>
                <a:tc>
                  <a:txBody>
                    <a:bodyPr/>
                    <a:lstStyle/>
                    <a:p>
                      <a:pPr algn="ctr" fontAlgn="b"/>
                      <a:r>
                        <a:rPr lang="en-IN" sz="1500" b="1" i="0" u="none" strike="noStrike" dirty="0">
                          <a:solidFill>
                            <a:srgbClr val="000000"/>
                          </a:solidFill>
                          <a:effectLst/>
                          <a:latin typeface="Constantine"/>
                        </a:rPr>
                        <a:t>Google map LAI</a:t>
                      </a:r>
                    </a:p>
                  </a:txBody>
                  <a:tcPr marL="7144" marR="7144" marT="7144" marB="0" anchor="b"/>
                </a:tc>
                <a:tc>
                  <a:txBody>
                    <a:bodyPr/>
                    <a:lstStyle/>
                    <a:p>
                      <a:pPr algn="ctr" fontAlgn="b"/>
                      <a:r>
                        <a:rPr lang="en-IN" sz="1500" b="1" i="0" u="none" strike="noStrike">
                          <a:solidFill>
                            <a:srgbClr val="000000"/>
                          </a:solidFill>
                          <a:effectLst/>
                          <a:latin typeface="Constantine"/>
                        </a:rPr>
                        <a:t>Licor LAI</a:t>
                      </a:r>
                    </a:p>
                  </a:txBody>
                  <a:tcPr marL="7144" marR="7144" marT="7144" marB="0" anchor="b"/>
                </a:tc>
                <a:extLst>
                  <a:ext uri="{0D108BD9-81ED-4DB2-BD59-A6C34878D82A}">
                    <a16:rowId xmlns:a16="http://schemas.microsoft.com/office/drawing/2014/main" val="1978291298"/>
                  </a:ext>
                </a:extLst>
              </a:tr>
              <a:tr h="302054">
                <a:tc>
                  <a:txBody>
                    <a:bodyPr/>
                    <a:lstStyle/>
                    <a:p>
                      <a:pPr algn="ctr" fontAlgn="b"/>
                      <a:r>
                        <a:rPr lang="en-IN" sz="1500" b="0" i="0" u="none" strike="noStrike" dirty="0">
                          <a:solidFill>
                            <a:srgbClr val="000000"/>
                          </a:solidFill>
                          <a:effectLst/>
                          <a:latin typeface="Constantine"/>
                        </a:rPr>
                        <a:t>0</a:t>
                      </a:r>
                    </a:p>
                  </a:txBody>
                  <a:tcPr marL="7144" marR="7144" marT="7144" marB="0" anchor="b"/>
                </a:tc>
                <a:tc>
                  <a:txBody>
                    <a:bodyPr/>
                    <a:lstStyle/>
                    <a:p>
                      <a:pPr algn="ctr" fontAlgn="b"/>
                      <a:r>
                        <a:rPr lang="en-IN" sz="1500" b="0" i="0" u="none" strike="noStrike">
                          <a:solidFill>
                            <a:srgbClr val="000000"/>
                          </a:solidFill>
                          <a:effectLst/>
                          <a:latin typeface="Constantine"/>
                        </a:rPr>
                        <a:t>1.099132904</a:t>
                      </a:r>
                    </a:p>
                  </a:txBody>
                  <a:tcPr marL="7144" marR="7144" marT="7144" marB="0" anchor="b"/>
                </a:tc>
                <a:tc>
                  <a:txBody>
                    <a:bodyPr/>
                    <a:lstStyle/>
                    <a:p>
                      <a:pPr algn="ctr" fontAlgn="b"/>
                      <a:r>
                        <a:rPr lang="en-IN" sz="1500" b="0" i="0" u="none" strike="noStrike">
                          <a:solidFill>
                            <a:srgbClr val="000000"/>
                          </a:solidFill>
                          <a:effectLst/>
                          <a:latin typeface="Constantine"/>
                        </a:rPr>
                        <a:t>1.32</a:t>
                      </a:r>
                    </a:p>
                  </a:txBody>
                  <a:tcPr marL="7144" marR="7144" marT="7144" marB="0" anchor="b"/>
                </a:tc>
                <a:extLst>
                  <a:ext uri="{0D108BD9-81ED-4DB2-BD59-A6C34878D82A}">
                    <a16:rowId xmlns:a16="http://schemas.microsoft.com/office/drawing/2014/main" val="1548041389"/>
                  </a:ext>
                </a:extLst>
              </a:tr>
              <a:tr h="302054">
                <a:tc>
                  <a:txBody>
                    <a:bodyPr/>
                    <a:lstStyle/>
                    <a:p>
                      <a:pPr algn="ctr" fontAlgn="b"/>
                      <a:r>
                        <a:rPr lang="en-IN" sz="1500" b="0" i="0" u="none" strike="noStrike" dirty="0">
                          <a:solidFill>
                            <a:srgbClr val="000000"/>
                          </a:solidFill>
                          <a:effectLst/>
                          <a:latin typeface="Constantine"/>
                        </a:rPr>
                        <a:t>1</a:t>
                      </a:r>
                    </a:p>
                  </a:txBody>
                  <a:tcPr marL="7144" marR="7144" marT="7144" marB="0" anchor="b"/>
                </a:tc>
                <a:tc>
                  <a:txBody>
                    <a:bodyPr/>
                    <a:lstStyle/>
                    <a:p>
                      <a:pPr algn="ctr" fontAlgn="b"/>
                      <a:r>
                        <a:rPr lang="en-IN" sz="1500" b="0" i="0" u="none" strike="noStrike" dirty="0">
                          <a:solidFill>
                            <a:srgbClr val="000000"/>
                          </a:solidFill>
                          <a:effectLst/>
                          <a:latin typeface="Constantine"/>
                        </a:rPr>
                        <a:t>1.099132904</a:t>
                      </a:r>
                    </a:p>
                  </a:txBody>
                  <a:tcPr marL="7144" marR="7144" marT="7144" marB="0" anchor="b"/>
                </a:tc>
                <a:tc>
                  <a:txBody>
                    <a:bodyPr/>
                    <a:lstStyle/>
                    <a:p>
                      <a:pPr algn="ctr" fontAlgn="b"/>
                      <a:r>
                        <a:rPr lang="en-IN" sz="1500" b="0" i="0" u="none" strike="noStrike" dirty="0">
                          <a:solidFill>
                            <a:srgbClr val="000000"/>
                          </a:solidFill>
                          <a:effectLst/>
                          <a:latin typeface="Constantine"/>
                        </a:rPr>
                        <a:t>2.66</a:t>
                      </a:r>
                    </a:p>
                  </a:txBody>
                  <a:tcPr marL="7144" marR="7144" marT="7144" marB="0" anchor="b"/>
                </a:tc>
                <a:extLst>
                  <a:ext uri="{0D108BD9-81ED-4DB2-BD59-A6C34878D82A}">
                    <a16:rowId xmlns:a16="http://schemas.microsoft.com/office/drawing/2014/main" val="1174744402"/>
                  </a:ext>
                </a:extLst>
              </a:tr>
              <a:tr h="302054">
                <a:tc>
                  <a:txBody>
                    <a:bodyPr/>
                    <a:lstStyle/>
                    <a:p>
                      <a:pPr algn="ctr" fontAlgn="b"/>
                      <a:r>
                        <a:rPr lang="en-IN" sz="1500" b="0" i="0" u="none" strike="noStrike" dirty="0">
                          <a:solidFill>
                            <a:srgbClr val="000000"/>
                          </a:solidFill>
                          <a:effectLst/>
                          <a:latin typeface="Constantine"/>
                        </a:rPr>
                        <a:t>2</a:t>
                      </a:r>
                    </a:p>
                  </a:txBody>
                  <a:tcPr marL="7144" marR="7144" marT="7144" marB="0" anchor="b"/>
                </a:tc>
                <a:tc>
                  <a:txBody>
                    <a:bodyPr/>
                    <a:lstStyle/>
                    <a:p>
                      <a:pPr algn="ctr" fontAlgn="b"/>
                      <a:r>
                        <a:rPr lang="en-IN" sz="1500" b="0" i="0" u="none" strike="noStrike">
                          <a:solidFill>
                            <a:srgbClr val="000000"/>
                          </a:solidFill>
                          <a:effectLst/>
                          <a:latin typeface="Constantine"/>
                        </a:rPr>
                        <a:t>1.7512575</a:t>
                      </a:r>
                    </a:p>
                  </a:txBody>
                  <a:tcPr marL="7144" marR="7144" marT="7144" marB="0" anchor="b"/>
                </a:tc>
                <a:tc>
                  <a:txBody>
                    <a:bodyPr/>
                    <a:lstStyle/>
                    <a:p>
                      <a:pPr algn="ctr" fontAlgn="b"/>
                      <a:r>
                        <a:rPr lang="en-IN" sz="1500" b="0" i="0" u="none" strike="noStrike">
                          <a:solidFill>
                            <a:srgbClr val="000000"/>
                          </a:solidFill>
                          <a:effectLst/>
                          <a:latin typeface="Constantine"/>
                        </a:rPr>
                        <a:t>2.34</a:t>
                      </a:r>
                    </a:p>
                  </a:txBody>
                  <a:tcPr marL="7144" marR="7144" marT="7144" marB="0" anchor="b"/>
                </a:tc>
                <a:extLst>
                  <a:ext uri="{0D108BD9-81ED-4DB2-BD59-A6C34878D82A}">
                    <a16:rowId xmlns:a16="http://schemas.microsoft.com/office/drawing/2014/main" val="3084518198"/>
                  </a:ext>
                </a:extLst>
              </a:tr>
              <a:tr h="302054">
                <a:tc>
                  <a:txBody>
                    <a:bodyPr/>
                    <a:lstStyle/>
                    <a:p>
                      <a:pPr algn="ctr" fontAlgn="b"/>
                      <a:r>
                        <a:rPr lang="en-IN" sz="1500" b="0" i="0" u="none" strike="noStrike" dirty="0">
                          <a:solidFill>
                            <a:srgbClr val="000000"/>
                          </a:solidFill>
                          <a:effectLst/>
                          <a:latin typeface="Constantine"/>
                        </a:rPr>
                        <a:t>3</a:t>
                      </a:r>
                    </a:p>
                  </a:txBody>
                  <a:tcPr marL="7144" marR="7144" marT="7144" marB="0" anchor="b"/>
                </a:tc>
                <a:tc>
                  <a:txBody>
                    <a:bodyPr/>
                    <a:lstStyle/>
                    <a:p>
                      <a:pPr algn="ctr" fontAlgn="b"/>
                      <a:r>
                        <a:rPr lang="en-IN" sz="1500" b="0" i="0" u="none" strike="noStrike">
                          <a:solidFill>
                            <a:srgbClr val="000000"/>
                          </a:solidFill>
                          <a:effectLst/>
                          <a:latin typeface="Constantine"/>
                        </a:rPr>
                        <a:t>1.831581714</a:t>
                      </a:r>
                    </a:p>
                  </a:txBody>
                  <a:tcPr marL="7144" marR="7144" marT="7144" marB="0" anchor="b"/>
                </a:tc>
                <a:tc>
                  <a:txBody>
                    <a:bodyPr/>
                    <a:lstStyle/>
                    <a:p>
                      <a:pPr algn="ctr" fontAlgn="b"/>
                      <a:r>
                        <a:rPr lang="en-IN" sz="1500" b="0" i="0" u="none" strike="noStrike">
                          <a:solidFill>
                            <a:srgbClr val="000000"/>
                          </a:solidFill>
                          <a:effectLst/>
                          <a:latin typeface="Constantine"/>
                        </a:rPr>
                        <a:t>2.26</a:t>
                      </a:r>
                    </a:p>
                  </a:txBody>
                  <a:tcPr marL="7144" marR="7144" marT="7144" marB="0" anchor="b"/>
                </a:tc>
                <a:extLst>
                  <a:ext uri="{0D108BD9-81ED-4DB2-BD59-A6C34878D82A}">
                    <a16:rowId xmlns:a16="http://schemas.microsoft.com/office/drawing/2014/main" val="3986278742"/>
                  </a:ext>
                </a:extLst>
              </a:tr>
              <a:tr h="302054">
                <a:tc>
                  <a:txBody>
                    <a:bodyPr/>
                    <a:lstStyle/>
                    <a:p>
                      <a:pPr algn="ctr" fontAlgn="b"/>
                      <a:r>
                        <a:rPr lang="en-IN" sz="1500" b="0" i="0" u="none" strike="noStrike" dirty="0">
                          <a:solidFill>
                            <a:srgbClr val="000000"/>
                          </a:solidFill>
                          <a:effectLst/>
                          <a:latin typeface="Constantine"/>
                        </a:rPr>
                        <a:t>4</a:t>
                      </a:r>
                    </a:p>
                  </a:txBody>
                  <a:tcPr marL="7144" marR="7144" marT="7144" marB="0" anchor="b"/>
                </a:tc>
                <a:tc>
                  <a:txBody>
                    <a:bodyPr/>
                    <a:lstStyle/>
                    <a:p>
                      <a:pPr algn="ctr" fontAlgn="b"/>
                      <a:r>
                        <a:rPr lang="en-IN" sz="1500" b="0" i="0" u="none" strike="noStrike">
                          <a:solidFill>
                            <a:srgbClr val="000000"/>
                          </a:solidFill>
                          <a:effectLst/>
                          <a:latin typeface="Constantine"/>
                        </a:rPr>
                        <a:t>0.662849991</a:t>
                      </a:r>
                    </a:p>
                  </a:txBody>
                  <a:tcPr marL="7144" marR="7144" marT="7144" marB="0" anchor="b"/>
                </a:tc>
                <a:tc>
                  <a:txBody>
                    <a:bodyPr/>
                    <a:lstStyle/>
                    <a:p>
                      <a:pPr algn="ctr" fontAlgn="b"/>
                      <a:r>
                        <a:rPr lang="en-IN" sz="1500" b="0" i="0" u="none" strike="noStrike">
                          <a:solidFill>
                            <a:srgbClr val="000000"/>
                          </a:solidFill>
                          <a:effectLst/>
                          <a:latin typeface="Constantine"/>
                        </a:rPr>
                        <a:t>0.79</a:t>
                      </a:r>
                    </a:p>
                  </a:txBody>
                  <a:tcPr marL="7144" marR="7144" marT="7144" marB="0" anchor="b"/>
                </a:tc>
                <a:extLst>
                  <a:ext uri="{0D108BD9-81ED-4DB2-BD59-A6C34878D82A}">
                    <a16:rowId xmlns:a16="http://schemas.microsoft.com/office/drawing/2014/main" val="1094001013"/>
                  </a:ext>
                </a:extLst>
              </a:tr>
              <a:tr h="302054">
                <a:tc>
                  <a:txBody>
                    <a:bodyPr/>
                    <a:lstStyle/>
                    <a:p>
                      <a:pPr algn="ctr" fontAlgn="b"/>
                      <a:r>
                        <a:rPr lang="en-IN" sz="1500" b="0" i="0" u="none" strike="noStrike" dirty="0">
                          <a:solidFill>
                            <a:srgbClr val="000000"/>
                          </a:solidFill>
                          <a:effectLst/>
                          <a:latin typeface="Constantine"/>
                        </a:rPr>
                        <a:t>5</a:t>
                      </a:r>
                    </a:p>
                  </a:txBody>
                  <a:tcPr marL="7144" marR="7144" marT="7144" marB="0" anchor="b"/>
                </a:tc>
                <a:tc>
                  <a:txBody>
                    <a:bodyPr/>
                    <a:lstStyle/>
                    <a:p>
                      <a:pPr algn="ctr" fontAlgn="b"/>
                      <a:r>
                        <a:rPr lang="en-IN" sz="1500" b="0" i="0" u="none" strike="noStrike">
                          <a:solidFill>
                            <a:srgbClr val="000000"/>
                          </a:solidFill>
                          <a:effectLst/>
                          <a:latin typeface="Constantine"/>
                        </a:rPr>
                        <a:t>0.445037493</a:t>
                      </a:r>
                    </a:p>
                  </a:txBody>
                  <a:tcPr marL="7144" marR="7144" marT="7144" marB="0" anchor="b"/>
                </a:tc>
                <a:tc>
                  <a:txBody>
                    <a:bodyPr/>
                    <a:lstStyle/>
                    <a:p>
                      <a:pPr algn="ctr" fontAlgn="b"/>
                      <a:r>
                        <a:rPr lang="en-IN" sz="1500" b="0" i="0" u="none" strike="noStrike">
                          <a:solidFill>
                            <a:srgbClr val="000000"/>
                          </a:solidFill>
                          <a:effectLst/>
                          <a:latin typeface="Constantine"/>
                        </a:rPr>
                        <a:t>3.21</a:t>
                      </a:r>
                    </a:p>
                  </a:txBody>
                  <a:tcPr marL="7144" marR="7144" marT="7144" marB="0" anchor="b"/>
                </a:tc>
                <a:extLst>
                  <a:ext uri="{0D108BD9-81ED-4DB2-BD59-A6C34878D82A}">
                    <a16:rowId xmlns:a16="http://schemas.microsoft.com/office/drawing/2014/main" val="2489545919"/>
                  </a:ext>
                </a:extLst>
              </a:tr>
              <a:tr h="302054">
                <a:tc>
                  <a:txBody>
                    <a:bodyPr/>
                    <a:lstStyle/>
                    <a:p>
                      <a:pPr algn="ctr" fontAlgn="b"/>
                      <a:r>
                        <a:rPr lang="en-IN" sz="1500" b="0" i="0" u="none" strike="noStrike" dirty="0">
                          <a:solidFill>
                            <a:srgbClr val="000000"/>
                          </a:solidFill>
                          <a:effectLst/>
                          <a:latin typeface="Constantine"/>
                        </a:rPr>
                        <a:t>11</a:t>
                      </a:r>
                    </a:p>
                  </a:txBody>
                  <a:tcPr marL="7144" marR="7144" marT="7144" marB="0" anchor="b"/>
                </a:tc>
                <a:tc>
                  <a:txBody>
                    <a:bodyPr/>
                    <a:lstStyle/>
                    <a:p>
                      <a:pPr algn="ctr" fontAlgn="b"/>
                      <a:r>
                        <a:rPr lang="en-IN" sz="1500" b="0" i="0" u="none" strike="noStrike" dirty="0">
                          <a:solidFill>
                            <a:srgbClr val="000000"/>
                          </a:solidFill>
                          <a:effectLst/>
                          <a:latin typeface="Constantine"/>
                        </a:rPr>
                        <a:t>0.464368592</a:t>
                      </a:r>
                    </a:p>
                  </a:txBody>
                  <a:tcPr marL="7144" marR="7144" marT="7144" marB="0" anchor="b"/>
                </a:tc>
                <a:tc>
                  <a:txBody>
                    <a:bodyPr/>
                    <a:lstStyle/>
                    <a:p>
                      <a:pPr algn="ctr" fontAlgn="b"/>
                      <a:r>
                        <a:rPr lang="en-IN" sz="1500" b="0" i="0" u="none" strike="noStrike">
                          <a:solidFill>
                            <a:srgbClr val="000000"/>
                          </a:solidFill>
                          <a:effectLst/>
                          <a:latin typeface="Constantine"/>
                        </a:rPr>
                        <a:t>2.56</a:t>
                      </a:r>
                    </a:p>
                  </a:txBody>
                  <a:tcPr marL="7144" marR="7144" marT="7144" marB="0" anchor="b"/>
                </a:tc>
                <a:extLst>
                  <a:ext uri="{0D108BD9-81ED-4DB2-BD59-A6C34878D82A}">
                    <a16:rowId xmlns:a16="http://schemas.microsoft.com/office/drawing/2014/main" val="2909791035"/>
                  </a:ext>
                </a:extLst>
              </a:tr>
              <a:tr h="302054">
                <a:tc>
                  <a:txBody>
                    <a:bodyPr/>
                    <a:lstStyle/>
                    <a:p>
                      <a:pPr algn="ctr" fontAlgn="b"/>
                      <a:r>
                        <a:rPr lang="en-IN" sz="1500" b="0" i="0" u="none" strike="noStrike" dirty="0">
                          <a:solidFill>
                            <a:srgbClr val="000000"/>
                          </a:solidFill>
                          <a:effectLst/>
                          <a:latin typeface="Constantine"/>
                        </a:rPr>
                        <a:t>12</a:t>
                      </a:r>
                    </a:p>
                  </a:txBody>
                  <a:tcPr marL="7144" marR="7144" marT="7144" marB="0" anchor="b"/>
                </a:tc>
                <a:tc>
                  <a:txBody>
                    <a:bodyPr/>
                    <a:lstStyle/>
                    <a:p>
                      <a:pPr algn="ctr" fontAlgn="b"/>
                      <a:r>
                        <a:rPr lang="en-IN" sz="1500" b="0" i="0" u="none" strike="noStrike">
                          <a:solidFill>
                            <a:srgbClr val="000000"/>
                          </a:solidFill>
                          <a:effectLst/>
                          <a:latin typeface="Constantine"/>
                        </a:rPr>
                        <a:t>1.010681387</a:t>
                      </a:r>
                    </a:p>
                  </a:txBody>
                  <a:tcPr marL="7144" marR="7144" marT="7144" marB="0" anchor="b"/>
                </a:tc>
                <a:tc>
                  <a:txBody>
                    <a:bodyPr/>
                    <a:lstStyle/>
                    <a:p>
                      <a:pPr algn="ctr" fontAlgn="b"/>
                      <a:r>
                        <a:rPr lang="en-IN" sz="1500" b="0" i="0" u="none" strike="noStrike">
                          <a:solidFill>
                            <a:srgbClr val="000000"/>
                          </a:solidFill>
                          <a:effectLst/>
                          <a:latin typeface="Constantine"/>
                        </a:rPr>
                        <a:t>1.58</a:t>
                      </a:r>
                    </a:p>
                  </a:txBody>
                  <a:tcPr marL="7144" marR="7144" marT="7144" marB="0" anchor="b"/>
                </a:tc>
                <a:extLst>
                  <a:ext uri="{0D108BD9-81ED-4DB2-BD59-A6C34878D82A}">
                    <a16:rowId xmlns:a16="http://schemas.microsoft.com/office/drawing/2014/main" val="1824166612"/>
                  </a:ext>
                </a:extLst>
              </a:tr>
              <a:tr h="302054">
                <a:tc>
                  <a:txBody>
                    <a:bodyPr/>
                    <a:lstStyle/>
                    <a:p>
                      <a:pPr algn="ctr" fontAlgn="b"/>
                      <a:r>
                        <a:rPr lang="en-IN" sz="1500" b="0" i="0" u="none" strike="noStrike" dirty="0">
                          <a:solidFill>
                            <a:srgbClr val="000000"/>
                          </a:solidFill>
                          <a:effectLst/>
                          <a:latin typeface="Constantine"/>
                        </a:rPr>
                        <a:t>16</a:t>
                      </a:r>
                    </a:p>
                  </a:txBody>
                  <a:tcPr marL="7144" marR="7144" marT="7144" marB="0" anchor="b"/>
                </a:tc>
                <a:tc>
                  <a:txBody>
                    <a:bodyPr/>
                    <a:lstStyle/>
                    <a:p>
                      <a:pPr algn="ctr" fontAlgn="b"/>
                      <a:r>
                        <a:rPr lang="en-IN" sz="1500" b="0" i="0" u="none" strike="noStrike">
                          <a:solidFill>
                            <a:srgbClr val="000000"/>
                          </a:solidFill>
                          <a:effectLst/>
                          <a:latin typeface="Constantine"/>
                        </a:rPr>
                        <a:t>8.930816487</a:t>
                      </a:r>
                    </a:p>
                  </a:txBody>
                  <a:tcPr marL="7144" marR="7144" marT="7144" marB="0" anchor="b"/>
                </a:tc>
                <a:tc>
                  <a:txBody>
                    <a:bodyPr/>
                    <a:lstStyle/>
                    <a:p>
                      <a:pPr algn="ctr" fontAlgn="b"/>
                      <a:r>
                        <a:rPr lang="en-IN" sz="1500" b="0" i="0" u="none" strike="noStrike">
                          <a:solidFill>
                            <a:srgbClr val="000000"/>
                          </a:solidFill>
                          <a:effectLst/>
                          <a:latin typeface="Constantine"/>
                        </a:rPr>
                        <a:t>1.06</a:t>
                      </a:r>
                    </a:p>
                  </a:txBody>
                  <a:tcPr marL="7144" marR="7144" marT="7144" marB="0" anchor="b"/>
                </a:tc>
                <a:extLst>
                  <a:ext uri="{0D108BD9-81ED-4DB2-BD59-A6C34878D82A}">
                    <a16:rowId xmlns:a16="http://schemas.microsoft.com/office/drawing/2014/main" val="727117955"/>
                  </a:ext>
                </a:extLst>
              </a:tr>
              <a:tr h="302054">
                <a:tc>
                  <a:txBody>
                    <a:bodyPr/>
                    <a:lstStyle/>
                    <a:p>
                      <a:pPr algn="ctr" fontAlgn="b"/>
                      <a:r>
                        <a:rPr lang="en-IN" sz="1500" b="0" i="0" u="none" strike="noStrike" dirty="0">
                          <a:solidFill>
                            <a:srgbClr val="000000"/>
                          </a:solidFill>
                          <a:effectLst/>
                          <a:latin typeface="Constantine"/>
                        </a:rPr>
                        <a:t>18</a:t>
                      </a:r>
                    </a:p>
                  </a:txBody>
                  <a:tcPr marL="7144" marR="7144" marT="7144" marB="0" anchor="b"/>
                </a:tc>
                <a:tc>
                  <a:txBody>
                    <a:bodyPr/>
                    <a:lstStyle/>
                    <a:p>
                      <a:pPr algn="ctr" fontAlgn="b"/>
                      <a:r>
                        <a:rPr lang="en-IN" sz="1500" b="0" i="0" u="none" strike="noStrike">
                          <a:solidFill>
                            <a:srgbClr val="000000"/>
                          </a:solidFill>
                          <a:effectLst/>
                          <a:latin typeface="Constantine"/>
                        </a:rPr>
                        <a:t>8.930816487</a:t>
                      </a:r>
                    </a:p>
                  </a:txBody>
                  <a:tcPr marL="7144" marR="7144" marT="7144" marB="0" anchor="b"/>
                </a:tc>
                <a:tc>
                  <a:txBody>
                    <a:bodyPr/>
                    <a:lstStyle/>
                    <a:p>
                      <a:pPr algn="ctr" fontAlgn="b"/>
                      <a:r>
                        <a:rPr lang="en-IN" sz="1500" b="0" i="0" u="none" strike="noStrike" dirty="0">
                          <a:solidFill>
                            <a:srgbClr val="000000"/>
                          </a:solidFill>
                          <a:effectLst/>
                          <a:latin typeface="Constantine"/>
                        </a:rPr>
                        <a:t>1.49</a:t>
                      </a:r>
                    </a:p>
                  </a:txBody>
                  <a:tcPr marL="7144" marR="7144" marT="7144" marB="0" anchor="b"/>
                </a:tc>
                <a:extLst>
                  <a:ext uri="{0D108BD9-81ED-4DB2-BD59-A6C34878D82A}">
                    <a16:rowId xmlns:a16="http://schemas.microsoft.com/office/drawing/2014/main" val="911282254"/>
                  </a:ext>
                </a:extLst>
              </a:tr>
              <a:tr h="302054">
                <a:tc>
                  <a:txBody>
                    <a:bodyPr/>
                    <a:lstStyle/>
                    <a:p>
                      <a:pPr algn="ctr" fontAlgn="b"/>
                      <a:r>
                        <a:rPr lang="en-IN" sz="1500" b="0" i="0" u="none" strike="noStrike" dirty="0">
                          <a:solidFill>
                            <a:srgbClr val="000000"/>
                          </a:solidFill>
                          <a:effectLst/>
                          <a:latin typeface="Constantine"/>
                        </a:rPr>
                        <a:t>19</a:t>
                      </a:r>
                    </a:p>
                  </a:txBody>
                  <a:tcPr marL="7144" marR="7144" marT="7144" marB="0" anchor="b"/>
                </a:tc>
                <a:tc>
                  <a:txBody>
                    <a:bodyPr/>
                    <a:lstStyle/>
                    <a:p>
                      <a:pPr algn="ctr" fontAlgn="b"/>
                      <a:r>
                        <a:rPr lang="en-IN" sz="1500" b="0" i="0" u="none" strike="noStrike" dirty="0">
                          <a:solidFill>
                            <a:srgbClr val="000000"/>
                          </a:solidFill>
                          <a:effectLst/>
                          <a:latin typeface="Constantine"/>
                        </a:rPr>
                        <a:t>1.102253841</a:t>
                      </a:r>
                    </a:p>
                  </a:txBody>
                  <a:tcPr marL="7144" marR="7144" marT="7144" marB="0" anchor="b"/>
                </a:tc>
                <a:tc>
                  <a:txBody>
                    <a:bodyPr/>
                    <a:lstStyle/>
                    <a:p>
                      <a:pPr algn="ctr" fontAlgn="b"/>
                      <a:r>
                        <a:rPr lang="en-IN" sz="1500" b="0" i="0" u="none" strike="noStrike">
                          <a:solidFill>
                            <a:srgbClr val="000000"/>
                          </a:solidFill>
                          <a:effectLst/>
                          <a:latin typeface="Constantine"/>
                        </a:rPr>
                        <a:t>1.49</a:t>
                      </a:r>
                    </a:p>
                  </a:txBody>
                  <a:tcPr marL="7144" marR="7144" marT="7144" marB="0" anchor="b"/>
                </a:tc>
                <a:extLst>
                  <a:ext uri="{0D108BD9-81ED-4DB2-BD59-A6C34878D82A}">
                    <a16:rowId xmlns:a16="http://schemas.microsoft.com/office/drawing/2014/main" val="112567882"/>
                  </a:ext>
                </a:extLst>
              </a:tr>
              <a:tr h="302054">
                <a:tc>
                  <a:txBody>
                    <a:bodyPr/>
                    <a:lstStyle/>
                    <a:p>
                      <a:pPr algn="ctr" fontAlgn="b"/>
                      <a:r>
                        <a:rPr lang="en-IN" sz="1500" b="0" i="0" u="none" strike="noStrike" dirty="0">
                          <a:solidFill>
                            <a:srgbClr val="000000"/>
                          </a:solidFill>
                          <a:effectLst/>
                          <a:latin typeface="Constantine"/>
                        </a:rPr>
                        <a:t>20</a:t>
                      </a:r>
                    </a:p>
                  </a:txBody>
                  <a:tcPr marL="7144" marR="7144" marT="7144" marB="0" anchor="b"/>
                </a:tc>
                <a:tc>
                  <a:txBody>
                    <a:bodyPr/>
                    <a:lstStyle/>
                    <a:p>
                      <a:pPr algn="ctr" fontAlgn="b"/>
                      <a:r>
                        <a:rPr lang="en-IN" sz="1500" b="0" i="0" u="none" strike="noStrike">
                          <a:solidFill>
                            <a:srgbClr val="000000"/>
                          </a:solidFill>
                          <a:effectLst/>
                          <a:latin typeface="Constantine"/>
                        </a:rPr>
                        <a:t>0.646204035</a:t>
                      </a:r>
                    </a:p>
                  </a:txBody>
                  <a:tcPr marL="7144" marR="7144" marT="7144" marB="0" anchor="b"/>
                </a:tc>
                <a:tc>
                  <a:txBody>
                    <a:bodyPr/>
                    <a:lstStyle/>
                    <a:p>
                      <a:pPr algn="ctr" fontAlgn="b"/>
                      <a:r>
                        <a:rPr lang="en-IN" sz="1500" b="0" i="0" u="none" strike="noStrike">
                          <a:solidFill>
                            <a:srgbClr val="000000"/>
                          </a:solidFill>
                          <a:effectLst/>
                          <a:latin typeface="Constantine"/>
                        </a:rPr>
                        <a:t>1.63</a:t>
                      </a:r>
                    </a:p>
                  </a:txBody>
                  <a:tcPr marL="7144" marR="7144" marT="7144" marB="0" anchor="b"/>
                </a:tc>
                <a:extLst>
                  <a:ext uri="{0D108BD9-81ED-4DB2-BD59-A6C34878D82A}">
                    <a16:rowId xmlns:a16="http://schemas.microsoft.com/office/drawing/2014/main" val="2908659927"/>
                  </a:ext>
                </a:extLst>
              </a:tr>
              <a:tr h="302054">
                <a:tc>
                  <a:txBody>
                    <a:bodyPr/>
                    <a:lstStyle/>
                    <a:p>
                      <a:pPr algn="ctr" fontAlgn="b"/>
                      <a:r>
                        <a:rPr lang="en-IN" sz="1500" b="0" i="0" u="none" strike="noStrike" dirty="0">
                          <a:solidFill>
                            <a:srgbClr val="000000"/>
                          </a:solidFill>
                          <a:effectLst/>
                          <a:latin typeface="Constantine"/>
                        </a:rPr>
                        <a:t>21</a:t>
                      </a:r>
                    </a:p>
                  </a:txBody>
                  <a:tcPr marL="7144" marR="7144" marT="7144" marB="0" anchor="b"/>
                </a:tc>
                <a:tc>
                  <a:txBody>
                    <a:bodyPr/>
                    <a:lstStyle/>
                    <a:p>
                      <a:pPr algn="ctr" fontAlgn="b"/>
                      <a:r>
                        <a:rPr lang="en-IN" sz="1500" b="0" i="0" u="none" strike="noStrike">
                          <a:solidFill>
                            <a:srgbClr val="000000"/>
                          </a:solidFill>
                          <a:effectLst/>
                          <a:latin typeface="Constantine"/>
                        </a:rPr>
                        <a:t>0.646204035</a:t>
                      </a:r>
                    </a:p>
                  </a:txBody>
                  <a:tcPr marL="7144" marR="7144" marT="7144" marB="0" anchor="b"/>
                </a:tc>
                <a:tc>
                  <a:txBody>
                    <a:bodyPr/>
                    <a:lstStyle/>
                    <a:p>
                      <a:pPr algn="ctr" fontAlgn="b"/>
                      <a:r>
                        <a:rPr lang="en-IN" sz="1500" b="0" i="0" u="none" strike="noStrike" dirty="0">
                          <a:solidFill>
                            <a:srgbClr val="000000"/>
                          </a:solidFill>
                          <a:effectLst/>
                          <a:latin typeface="Constantine"/>
                        </a:rPr>
                        <a:t>1.09</a:t>
                      </a:r>
                    </a:p>
                  </a:txBody>
                  <a:tcPr marL="7144" marR="7144" marT="7144" marB="0" anchor="b"/>
                </a:tc>
                <a:extLst>
                  <a:ext uri="{0D108BD9-81ED-4DB2-BD59-A6C34878D82A}">
                    <a16:rowId xmlns:a16="http://schemas.microsoft.com/office/drawing/2014/main" val="2861461950"/>
                  </a:ext>
                </a:extLst>
              </a:tr>
            </a:tbl>
          </a:graphicData>
        </a:graphic>
      </p:graphicFrame>
      <p:grpSp>
        <p:nvGrpSpPr>
          <p:cNvPr id="2" name="Group 1"/>
          <p:cNvGrpSpPr/>
          <p:nvPr/>
        </p:nvGrpSpPr>
        <p:grpSpPr>
          <a:xfrm>
            <a:off x="0" y="202821"/>
            <a:ext cx="9144001" cy="5591303"/>
            <a:chOff x="0" y="202821"/>
            <a:chExt cx="9144001" cy="5591303"/>
          </a:xfrm>
        </p:grpSpPr>
        <p:sp>
          <p:nvSpPr>
            <p:cNvPr id="3" name="Rectangle 2"/>
            <p:cNvSpPr/>
            <p:nvPr/>
          </p:nvSpPr>
          <p:spPr>
            <a:xfrm>
              <a:off x="0" y="202821"/>
              <a:ext cx="9144000" cy="530915"/>
            </a:xfrm>
            <a:prstGeom prst="rect">
              <a:avLst/>
            </a:prstGeom>
            <a:noFill/>
            <a:ln>
              <a:noFill/>
            </a:ln>
          </p:spPr>
          <p:txBody>
            <a:bodyPr wrap="square" lIns="68580" tIns="34290" rIns="68580" bIns="34290">
              <a:spAutoFit/>
            </a:bodyPr>
            <a:lstStyle/>
            <a:p>
              <a:pPr algn="ctr"/>
              <a:r>
                <a:rPr lang="en-US" sz="3000" b="1"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parajita" pitchFamily="34" charset="0"/>
                  <a:cs typeface="Aparajita" pitchFamily="34" charset="0"/>
                </a:rPr>
                <a:t>Google image based LAI value Vs LAI meter data</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9812" r="7294"/>
            <a:stretch/>
          </p:blipFill>
          <p:spPr>
            <a:xfrm>
              <a:off x="3010291" y="1054771"/>
              <a:ext cx="6133710" cy="2231768"/>
            </a:xfrm>
            <a:prstGeom prst="rect">
              <a:avLst/>
            </a:prstGeom>
          </p:spPr>
        </p:pic>
        <p:sp>
          <p:nvSpPr>
            <p:cNvPr id="8" name="TextBox 7"/>
            <p:cNvSpPr txBox="1"/>
            <p:nvPr/>
          </p:nvSpPr>
          <p:spPr>
            <a:xfrm>
              <a:off x="5779204" y="1282164"/>
              <a:ext cx="1048499" cy="300082"/>
            </a:xfrm>
            <a:prstGeom prst="rect">
              <a:avLst/>
            </a:prstGeom>
            <a:noFill/>
          </p:spPr>
          <p:txBody>
            <a:bodyPr wrap="square" rtlCol="0">
              <a:spAutoFit/>
            </a:bodyPr>
            <a:lstStyle/>
            <a:p>
              <a:r>
                <a:rPr lang="en-IN" sz="1350" b="1" dirty="0">
                  <a:latin typeface="Constantine"/>
                </a:rPr>
                <a:t>Scatter plot</a:t>
              </a:r>
            </a:p>
          </p:txBody>
        </p:sp>
        <p:sp>
          <p:nvSpPr>
            <p:cNvPr id="10" name="TextBox 9"/>
            <p:cNvSpPr txBox="1"/>
            <p:nvPr/>
          </p:nvSpPr>
          <p:spPr>
            <a:xfrm>
              <a:off x="2995371" y="4239852"/>
              <a:ext cx="5373757" cy="1554272"/>
            </a:xfrm>
            <a:prstGeom prst="rect">
              <a:avLst/>
            </a:prstGeom>
            <a:noFill/>
          </p:spPr>
          <p:txBody>
            <a:bodyPr wrap="square" rtlCol="0">
              <a:spAutoFit/>
            </a:bodyPr>
            <a:lstStyle/>
            <a:p>
              <a:pPr marL="214313" indent="-214313" algn="just">
                <a:buFont typeface="Arial" panose="020B0604020202020204" pitchFamily="34" charset="0"/>
                <a:buChar char="•"/>
              </a:pPr>
              <a:r>
                <a:rPr lang="en-IN" sz="1900" dirty="0">
                  <a:latin typeface="Constantine"/>
                </a:rPr>
                <a:t>Values are weakly negatively correlated with</a:t>
              </a:r>
            </a:p>
            <a:p>
              <a:pPr marL="214313" indent="-214313" algn="just">
                <a:buFont typeface="Arial" panose="020B0604020202020204" pitchFamily="34" charset="0"/>
                <a:buChar char="•"/>
              </a:pPr>
              <a:endParaRPr lang="en-IN" sz="1900" dirty="0">
                <a:latin typeface="Constantine"/>
              </a:endParaRPr>
            </a:p>
            <a:p>
              <a:pPr marL="214313" indent="-214313" algn="just">
                <a:buFont typeface="Arial" panose="020B0604020202020204" pitchFamily="34" charset="0"/>
                <a:buChar char="•"/>
              </a:pPr>
              <a:r>
                <a:rPr lang="en-IN" sz="1900" dirty="0">
                  <a:latin typeface="Constantine"/>
                </a:rPr>
                <a:t>LAI values can’t be determined for small areas as no sufficient pixels are available in small area of google map</a:t>
              </a:r>
            </a:p>
          </p:txBody>
        </p:sp>
        <mc:AlternateContent xmlns:mc="http://schemas.openxmlformats.org/markup-compatibility/2006" xmlns:a14="http://schemas.microsoft.com/office/drawing/2010/main">
          <mc:Choice Requires="a14">
            <p:sp>
              <p:nvSpPr>
                <p:cNvPr id="12" name="Rectangle 11"/>
                <p:cNvSpPr/>
                <p:nvPr/>
              </p:nvSpPr>
              <p:spPr>
                <a:xfrm>
                  <a:off x="7663663" y="4266356"/>
                  <a:ext cx="1422890" cy="344133"/>
                </a:xfrm>
                <a:prstGeom prst="rect">
                  <a:avLst/>
                </a:prstGeom>
              </p:spPr>
              <p:txBody>
                <a:bodyPr wrap="none">
                  <a:spAutoFit/>
                </a:bodyPr>
                <a:lstStyle/>
                <a:p>
                  <a14:m>
                    <m:oMath xmlns:m="http://schemas.openxmlformats.org/officeDocument/2006/math">
                      <m:sSup>
                        <m:sSupPr>
                          <m:ctrlPr>
                            <a:rPr lang="en-IN" sz="1600" b="1" i="1" smtClean="0">
                              <a:latin typeface="Cambria Math" panose="02040503050406030204" pitchFamily="18" charset="0"/>
                            </a:rPr>
                          </m:ctrlPr>
                        </m:sSupPr>
                        <m:e>
                          <m:r>
                            <a:rPr lang="en-IN" sz="1600" b="1" i="1">
                              <a:latin typeface="Cambria Math" panose="02040503050406030204" pitchFamily="18" charset="0"/>
                            </a:rPr>
                            <m:t>𝑹</m:t>
                          </m:r>
                        </m:e>
                        <m:sup>
                          <m:r>
                            <a:rPr lang="en-IN" sz="1600" b="1" i="1">
                              <a:latin typeface="Cambria Math" panose="02040503050406030204" pitchFamily="18" charset="0"/>
                            </a:rPr>
                            <m:t>𝟐</m:t>
                          </m:r>
                        </m:sup>
                      </m:sSup>
                      <m:r>
                        <a:rPr lang="en-IN" sz="1600" b="1">
                          <a:latin typeface="Cambria Math" panose="02040503050406030204" pitchFamily="18" charset="0"/>
                        </a:rPr>
                        <m:t>=−</m:t>
                      </m:r>
                      <m:r>
                        <a:rPr lang="en-IN" sz="1600" b="1" i="1">
                          <a:latin typeface="Cambria Math" panose="02040503050406030204" pitchFamily="18" charset="0"/>
                        </a:rPr>
                        <m:t>𝟎</m:t>
                      </m:r>
                      <m:r>
                        <a:rPr lang="en-IN" sz="1600" b="1">
                          <a:latin typeface="Cambria Math" panose="02040503050406030204" pitchFamily="18" charset="0"/>
                        </a:rPr>
                        <m:t>.</m:t>
                      </m:r>
                    </m:oMath>
                  </a14:m>
                  <a:r>
                    <a:rPr lang="en-IN" sz="1600" b="1" dirty="0"/>
                    <a:t>2943</a:t>
                  </a:r>
                </a:p>
              </p:txBody>
            </p:sp>
          </mc:Choice>
          <mc:Fallback xmlns="">
            <p:sp>
              <p:nvSpPr>
                <p:cNvPr id="12" name="Rectangle 11"/>
                <p:cNvSpPr>
                  <a:spLocks noRot="1" noChangeAspect="1" noMove="1" noResize="1" noEditPoints="1" noAdjustHandles="1" noChangeArrowheads="1" noChangeShapeType="1" noTextEdit="1"/>
                </p:cNvSpPr>
                <p:nvPr/>
              </p:nvSpPr>
              <p:spPr>
                <a:xfrm>
                  <a:off x="7663663" y="4266356"/>
                  <a:ext cx="1422890" cy="344133"/>
                </a:xfrm>
                <a:prstGeom prst="rect">
                  <a:avLst/>
                </a:prstGeom>
                <a:blipFill>
                  <a:blip r:embed="rId3"/>
                  <a:stretch>
                    <a:fillRect t="-3571" r="-2564" b="-23214"/>
                  </a:stretch>
                </a:blipFill>
              </p:spPr>
              <p:txBody>
                <a:bodyPr/>
                <a:lstStyle/>
                <a:p>
                  <a:r>
                    <a:rPr lang="en-IN">
                      <a:noFill/>
                    </a:rPr>
                    <a:t> </a:t>
                  </a:r>
                </a:p>
              </p:txBody>
            </p:sp>
          </mc:Fallback>
        </mc:AlternateContent>
      </p:grpSp>
      <p:pic>
        <p:nvPicPr>
          <p:cNvPr id="9" name="Picture 8" descr="E:\BE project wall climbing\Encoder-30-64-64.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556138" y="183214"/>
            <a:ext cx="4572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2314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Users\RAHUL\AppData\Local\Microsoft\Windows\INetCacheContent.Word\last.jpg"/>
          <p:cNvPicPr/>
          <p:nvPr/>
        </p:nvPicPr>
        <p:blipFill>
          <a:blip r:embed="rId2">
            <a:extLst>
              <a:ext uri="{28A0092B-C50C-407E-A947-70E740481C1C}">
                <a14:useLocalDpi xmlns:a14="http://schemas.microsoft.com/office/drawing/2010/main" val="0"/>
              </a:ext>
            </a:extLst>
          </a:blip>
          <a:srcRect/>
          <a:stretch>
            <a:fillRect/>
          </a:stretch>
        </p:blipFill>
        <p:spPr bwMode="auto">
          <a:xfrm>
            <a:off x="2962887" y="1209458"/>
            <a:ext cx="6091182" cy="2528168"/>
          </a:xfrm>
          <a:prstGeom prst="rect">
            <a:avLst/>
          </a:prstGeom>
          <a:noFill/>
          <a:ln>
            <a:noFill/>
          </a:ln>
        </p:spPr>
      </p:pic>
      <p:sp>
        <p:nvSpPr>
          <p:cNvPr id="3" name="Rectangle 2"/>
          <p:cNvSpPr/>
          <p:nvPr/>
        </p:nvSpPr>
        <p:spPr>
          <a:xfrm>
            <a:off x="0" y="202821"/>
            <a:ext cx="9144000" cy="530915"/>
          </a:xfrm>
          <a:prstGeom prst="rect">
            <a:avLst/>
          </a:prstGeom>
          <a:noFill/>
          <a:ln>
            <a:noFill/>
          </a:ln>
        </p:spPr>
        <p:txBody>
          <a:bodyPr wrap="square" lIns="68580" tIns="34290" rIns="68580" bIns="34290">
            <a:spAutoFit/>
          </a:bodyPr>
          <a:lstStyle/>
          <a:p>
            <a:pPr algn="ctr"/>
            <a:r>
              <a:rPr lang="en-US" sz="3000" b="1"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parajita" pitchFamily="34" charset="0"/>
                <a:cs typeface="Aparajita" pitchFamily="34" charset="0"/>
              </a:rPr>
              <a:t>Google image based LAI value Vs Drone data</a:t>
            </a:r>
          </a:p>
        </p:txBody>
      </p:sp>
      <p:sp>
        <p:nvSpPr>
          <p:cNvPr id="8" name="TextBox 7"/>
          <p:cNvSpPr txBox="1"/>
          <p:nvPr/>
        </p:nvSpPr>
        <p:spPr>
          <a:xfrm>
            <a:off x="5682249" y="993512"/>
            <a:ext cx="1489075" cy="338554"/>
          </a:xfrm>
          <a:prstGeom prst="rect">
            <a:avLst/>
          </a:prstGeom>
          <a:noFill/>
        </p:spPr>
        <p:txBody>
          <a:bodyPr wrap="square" rtlCol="0">
            <a:spAutoFit/>
          </a:bodyPr>
          <a:lstStyle/>
          <a:p>
            <a:r>
              <a:rPr lang="en-IN" sz="1600" b="1" dirty="0">
                <a:latin typeface="Constantine"/>
              </a:rPr>
              <a:t>Scatter plot</a:t>
            </a:r>
          </a:p>
        </p:txBody>
      </p:sp>
      <p:sp>
        <p:nvSpPr>
          <p:cNvPr id="10" name="TextBox 9"/>
          <p:cNvSpPr txBox="1"/>
          <p:nvPr/>
        </p:nvSpPr>
        <p:spPr>
          <a:xfrm>
            <a:off x="2995371" y="4239852"/>
            <a:ext cx="5373757" cy="1554272"/>
          </a:xfrm>
          <a:prstGeom prst="rect">
            <a:avLst/>
          </a:prstGeom>
          <a:noFill/>
        </p:spPr>
        <p:txBody>
          <a:bodyPr wrap="square" rtlCol="0">
            <a:spAutoFit/>
          </a:bodyPr>
          <a:lstStyle/>
          <a:p>
            <a:pPr marL="214313" indent="-214313" algn="just">
              <a:buFont typeface="Arial" panose="020B0604020202020204" pitchFamily="34" charset="0"/>
              <a:buChar char="•"/>
            </a:pPr>
            <a:r>
              <a:rPr lang="en-IN" sz="1900" dirty="0">
                <a:latin typeface="Constantine"/>
              </a:rPr>
              <a:t>Values are weakly correlated with</a:t>
            </a:r>
          </a:p>
          <a:p>
            <a:pPr marL="214313" indent="-214313" algn="just">
              <a:buFont typeface="Arial" panose="020B0604020202020204" pitchFamily="34" charset="0"/>
              <a:buChar char="•"/>
            </a:pPr>
            <a:endParaRPr lang="en-IN" sz="1900" dirty="0">
              <a:latin typeface="Constantine"/>
            </a:endParaRPr>
          </a:p>
          <a:p>
            <a:pPr marL="214313" indent="-214313" algn="just">
              <a:buFont typeface="Arial" panose="020B0604020202020204" pitchFamily="34" charset="0"/>
              <a:buChar char="•"/>
            </a:pPr>
            <a:r>
              <a:rPr lang="en-IN" sz="1900" dirty="0">
                <a:latin typeface="Constantine"/>
              </a:rPr>
              <a:t>LAI values can’t be determined for small areas as no sufficient pixels are available in small area of google map</a:t>
            </a:r>
          </a:p>
        </p:txBody>
      </p:sp>
      <mc:AlternateContent xmlns:mc="http://schemas.openxmlformats.org/markup-compatibility/2006" xmlns:a14="http://schemas.microsoft.com/office/drawing/2010/main">
        <mc:Choice Requires="a14">
          <p:sp>
            <p:nvSpPr>
              <p:cNvPr id="12" name="Rectangle 11"/>
              <p:cNvSpPr/>
              <p:nvPr/>
            </p:nvSpPr>
            <p:spPr>
              <a:xfrm>
                <a:off x="6634963" y="4268428"/>
                <a:ext cx="1431417" cy="3441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IN" sz="1600" b="1" i="1" smtClean="0">
                              <a:latin typeface="Cambria Math" panose="02040503050406030204" pitchFamily="18" charset="0"/>
                            </a:rPr>
                          </m:ctrlPr>
                        </m:sSupPr>
                        <m:e>
                          <m:r>
                            <a:rPr lang="en-IN" sz="1600" b="1" i="1">
                              <a:latin typeface="Cambria Math" panose="02040503050406030204" pitchFamily="18" charset="0"/>
                            </a:rPr>
                            <m:t>𝑹</m:t>
                          </m:r>
                        </m:e>
                        <m:sup>
                          <m:r>
                            <a:rPr lang="en-IN" sz="1600" b="1" i="1">
                              <a:latin typeface="Cambria Math" panose="02040503050406030204" pitchFamily="18" charset="0"/>
                            </a:rPr>
                            <m:t>𝟐</m:t>
                          </m:r>
                        </m:sup>
                      </m:sSup>
                      <m:r>
                        <a:rPr lang="en-IN" sz="1600" b="1">
                          <a:latin typeface="Cambria Math" panose="02040503050406030204" pitchFamily="18" charset="0"/>
                        </a:rPr>
                        <m:t>=</m:t>
                      </m:r>
                      <m:r>
                        <a:rPr lang="en-IN" sz="1600" b="1" i="1" smtClean="0">
                          <a:latin typeface="Cambria Math" panose="02040503050406030204" pitchFamily="18" charset="0"/>
                        </a:rPr>
                        <m:t>𝟎</m:t>
                      </m:r>
                      <m:r>
                        <a:rPr lang="en-IN" sz="1600" b="1" i="1" smtClean="0">
                          <a:latin typeface="Cambria Math" panose="02040503050406030204" pitchFamily="18" charset="0"/>
                        </a:rPr>
                        <m:t>.</m:t>
                      </m:r>
                      <m:r>
                        <a:rPr lang="en-IN" sz="1600" b="1" i="1" smtClean="0">
                          <a:latin typeface="Cambria Math" panose="02040503050406030204" pitchFamily="18" charset="0"/>
                        </a:rPr>
                        <m:t>𝟎𝟗𝟖𝟑</m:t>
                      </m:r>
                    </m:oMath>
                  </m:oMathPara>
                </a14:m>
                <a:endParaRPr lang="en-IN" sz="1600" b="1" dirty="0"/>
              </a:p>
            </p:txBody>
          </p:sp>
        </mc:Choice>
        <mc:Fallback xmlns="">
          <p:sp>
            <p:nvSpPr>
              <p:cNvPr id="12" name="Rectangle 11"/>
              <p:cNvSpPr>
                <a:spLocks noRot="1" noChangeAspect="1" noMove="1" noResize="1" noEditPoints="1" noAdjustHandles="1" noChangeArrowheads="1" noChangeShapeType="1" noTextEdit="1"/>
              </p:cNvSpPr>
              <p:nvPr/>
            </p:nvSpPr>
            <p:spPr>
              <a:xfrm>
                <a:off x="6634963" y="4268428"/>
                <a:ext cx="1431417" cy="344133"/>
              </a:xfrm>
              <a:prstGeom prst="rect">
                <a:avLst/>
              </a:prstGeom>
              <a:blipFill>
                <a:blip r:embed="rId3"/>
                <a:stretch>
                  <a:fillRect/>
                </a:stretch>
              </a:blipFill>
            </p:spPr>
            <p:txBody>
              <a:bodyPr/>
              <a:lstStyle/>
              <a:p>
                <a:r>
                  <a:rPr lang="en-IN">
                    <a:noFill/>
                  </a:rPr>
                  <a:t> </a:t>
                </a:r>
              </a:p>
            </p:txBody>
          </p:sp>
        </mc:Fallback>
      </mc:AlternateContent>
      <p:sp>
        <p:nvSpPr>
          <p:cNvPr id="4" name="Rectangle 3"/>
          <p:cNvSpPr/>
          <p:nvPr/>
        </p:nvSpPr>
        <p:spPr>
          <a:xfrm>
            <a:off x="5583238" y="1265283"/>
            <a:ext cx="850478" cy="133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p:cNvPicPr/>
          <p:nvPr/>
        </p:nvPicPr>
        <p:blipFill>
          <a:blip r:embed="rId4">
            <a:extLst>
              <a:ext uri="{28A0092B-C50C-407E-A947-70E740481C1C}">
                <a14:useLocalDpi xmlns:a14="http://schemas.microsoft.com/office/drawing/2010/main" val="0"/>
              </a:ext>
            </a:extLst>
          </a:blip>
          <a:srcRect/>
          <a:stretch>
            <a:fillRect/>
          </a:stretch>
        </p:blipFill>
        <p:spPr bwMode="auto">
          <a:xfrm>
            <a:off x="145819" y="1706203"/>
            <a:ext cx="2849552" cy="3708760"/>
          </a:xfrm>
          <a:prstGeom prst="rect">
            <a:avLst/>
          </a:prstGeom>
          <a:noFill/>
          <a:ln>
            <a:noFill/>
          </a:ln>
        </p:spPr>
      </p:pic>
      <p:pic>
        <p:nvPicPr>
          <p:cNvPr id="13" name="Picture 12" descr="E:\BE project wall climbing\Encoder-30-64-64.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8556138" y="183214"/>
            <a:ext cx="4572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3097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94548"/>
            <a:ext cx="9144001" cy="684803"/>
          </a:xfrm>
          <a:prstGeom prst="rect">
            <a:avLst/>
          </a:prstGeom>
          <a:noFill/>
          <a:ln>
            <a:noFill/>
          </a:ln>
        </p:spPr>
        <p:txBody>
          <a:bodyPr wrap="square" lIns="68580" tIns="34290" rIns="68580" bIns="34290">
            <a:spAutoFit/>
          </a:bodyPr>
          <a:lstStyle/>
          <a:p>
            <a:pPr algn="ctr"/>
            <a:r>
              <a:rPr lang="en-US" sz="4000" b="1"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parajita" pitchFamily="34" charset="0"/>
                <a:cs typeface="Aparajita" pitchFamily="34" charset="0"/>
              </a:rPr>
              <a:t>Summary / Conclusion</a:t>
            </a:r>
          </a:p>
        </p:txBody>
      </p:sp>
      <p:sp>
        <p:nvSpPr>
          <p:cNvPr id="2" name="Rectangle 1"/>
          <p:cNvSpPr/>
          <p:nvPr/>
        </p:nvSpPr>
        <p:spPr>
          <a:xfrm>
            <a:off x="600074" y="1279649"/>
            <a:ext cx="7943851" cy="4521751"/>
          </a:xfrm>
          <a:prstGeom prst="rect">
            <a:avLst/>
          </a:prstGeom>
        </p:spPr>
        <p:txBody>
          <a:bodyPr wrap="square">
            <a:spAutoFit/>
          </a:bodyPr>
          <a:lstStyle/>
          <a:p>
            <a:pPr marL="342900" lvl="0" indent="-342900" algn="just">
              <a:lnSpc>
                <a:spcPct val="115000"/>
              </a:lnSpc>
              <a:spcAft>
                <a:spcPts val="700"/>
              </a:spcAft>
              <a:buFont typeface="Symbol" panose="05050102010706020507" pitchFamily="18" charset="2"/>
              <a:buChar char=""/>
            </a:pPr>
            <a:r>
              <a:rPr lang="en-US" sz="2200" dirty="0">
                <a:latin typeface="Constantia" panose="02030602050306030303" pitchFamily="18" charset="0"/>
                <a:ea typeface="Calibri" panose="020F0502020204030204" pitchFamily="34" charset="0"/>
                <a:cs typeface="Times New Roman" panose="02020603050405020304" pitchFamily="18" charset="0"/>
              </a:rPr>
              <a:t>Drone based method of finding LAI seems promising as the values are strongly correlated with LAI meter values. </a:t>
            </a:r>
            <a:endParaRPr lang="en-IN" sz="2200" dirty="0">
              <a:latin typeface="Constantia" panose="02030602050306030303" pitchFamily="18" charset="0"/>
              <a:ea typeface="Calibri" panose="020F0502020204030204" pitchFamily="34" charset="0"/>
              <a:cs typeface="Times New Roman" panose="02020603050405020304" pitchFamily="18" charset="0"/>
            </a:endParaRPr>
          </a:p>
          <a:p>
            <a:pPr marL="342900" lvl="0" indent="-342900" algn="just">
              <a:lnSpc>
                <a:spcPct val="115000"/>
              </a:lnSpc>
              <a:spcAft>
                <a:spcPts val="700"/>
              </a:spcAft>
              <a:buFont typeface="Symbol" panose="05050102010706020507" pitchFamily="18" charset="2"/>
              <a:buChar char=""/>
            </a:pPr>
            <a:endParaRPr lang="en-US" sz="1200" dirty="0">
              <a:latin typeface="Constantia" panose="02030602050306030303" pitchFamily="18" charset="0"/>
              <a:ea typeface="Calibri" panose="020F0502020204030204" pitchFamily="34" charset="0"/>
              <a:cs typeface="Times New Roman" panose="02020603050405020304" pitchFamily="18" charset="0"/>
            </a:endParaRPr>
          </a:p>
          <a:p>
            <a:pPr marL="342900" lvl="0" indent="-342900" algn="just">
              <a:lnSpc>
                <a:spcPct val="115000"/>
              </a:lnSpc>
              <a:spcAft>
                <a:spcPts val="700"/>
              </a:spcAft>
              <a:buFont typeface="Symbol" panose="05050102010706020507" pitchFamily="18" charset="2"/>
              <a:buChar char=""/>
            </a:pPr>
            <a:r>
              <a:rPr lang="en-US" sz="2200" dirty="0">
                <a:latin typeface="Constantia" panose="02030602050306030303" pitchFamily="18" charset="0"/>
                <a:ea typeface="Calibri" panose="020F0502020204030204" pitchFamily="34" charset="0"/>
                <a:cs typeface="Times New Roman" panose="02020603050405020304" pitchFamily="18" charset="0"/>
              </a:rPr>
              <a:t>Drone based LAI values are more consistent at given location, as in top of the canopy images, visible gap fraction is constant but in case of LAI meter, the visible gap fraction depends on orientation of the LAI stick and can change even for centimeter shift in any direction. </a:t>
            </a:r>
            <a:endParaRPr lang="en-IN" sz="2200" dirty="0">
              <a:latin typeface="Constantia" panose="02030602050306030303" pitchFamily="18" charset="0"/>
              <a:ea typeface="Calibri" panose="020F0502020204030204" pitchFamily="34" charset="0"/>
              <a:cs typeface="Times New Roman" panose="02020603050405020304" pitchFamily="18" charset="0"/>
            </a:endParaRPr>
          </a:p>
          <a:p>
            <a:pPr marL="342900" lvl="0" indent="-342900" algn="just">
              <a:lnSpc>
                <a:spcPct val="115000"/>
              </a:lnSpc>
              <a:spcAft>
                <a:spcPts val="700"/>
              </a:spcAft>
              <a:buFont typeface="Symbol" panose="05050102010706020507" pitchFamily="18" charset="2"/>
              <a:buChar char=""/>
            </a:pPr>
            <a:endParaRPr lang="en-US" sz="1100" dirty="0">
              <a:latin typeface="Constantia" panose="02030602050306030303" pitchFamily="18" charset="0"/>
              <a:ea typeface="Calibri" panose="020F0502020204030204" pitchFamily="34" charset="0"/>
              <a:cs typeface="Times New Roman" panose="02020603050405020304" pitchFamily="18" charset="0"/>
            </a:endParaRPr>
          </a:p>
          <a:p>
            <a:pPr marL="342900" lvl="0" indent="-342900" algn="just">
              <a:lnSpc>
                <a:spcPct val="115000"/>
              </a:lnSpc>
              <a:spcAft>
                <a:spcPts val="700"/>
              </a:spcAft>
              <a:buFont typeface="Symbol" panose="05050102010706020507" pitchFamily="18" charset="2"/>
              <a:buChar char=""/>
            </a:pPr>
            <a:r>
              <a:rPr lang="en-US" sz="2200" dirty="0">
                <a:latin typeface="Constantia" panose="02030602050306030303" pitchFamily="18" charset="0"/>
                <a:ea typeface="Calibri" panose="020F0502020204030204" pitchFamily="34" charset="0"/>
                <a:cs typeface="Times New Roman" panose="02020603050405020304" pitchFamily="18" charset="0"/>
              </a:rPr>
              <a:t>Google map based LAI values are not correlated with any of the other two methods due to its low resolution. </a:t>
            </a:r>
            <a:endParaRPr lang="en-IN" sz="2200" dirty="0">
              <a:effectLst/>
              <a:latin typeface="Constantia" panose="02030602050306030303" pitchFamily="18" charset="0"/>
              <a:ea typeface="Calibri" panose="020F0502020204030204" pitchFamily="34" charset="0"/>
              <a:cs typeface="Times New Roman" panose="02020603050405020304" pitchFamily="18" charset="0"/>
            </a:endParaRPr>
          </a:p>
        </p:txBody>
      </p:sp>
      <p:pic>
        <p:nvPicPr>
          <p:cNvPr id="4" name="Picture 3" descr="E:\BE project wall climbing\Encoder-30-64-64.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556138" y="183214"/>
            <a:ext cx="4572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1444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94548"/>
            <a:ext cx="9144001" cy="684803"/>
          </a:xfrm>
          <a:prstGeom prst="rect">
            <a:avLst/>
          </a:prstGeom>
          <a:noFill/>
          <a:ln>
            <a:noFill/>
          </a:ln>
        </p:spPr>
        <p:txBody>
          <a:bodyPr wrap="square" lIns="68580" tIns="34290" rIns="68580" bIns="34290">
            <a:spAutoFit/>
          </a:bodyPr>
          <a:lstStyle/>
          <a:p>
            <a:pPr algn="ctr"/>
            <a:r>
              <a:rPr lang="en-US" sz="4000" b="1"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parajita" pitchFamily="34" charset="0"/>
                <a:cs typeface="Aparajita" pitchFamily="34" charset="0"/>
              </a:rPr>
              <a:t>Future scope</a:t>
            </a:r>
          </a:p>
        </p:txBody>
      </p:sp>
      <p:sp>
        <p:nvSpPr>
          <p:cNvPr id="5" name="Rectangle 4"/>
          <p:cNvSpPr/>
          <p:nvPr/>
        </p:nvSpPr>
        <p:spPr>
          <a:xfrm>
            <a:off x="364330" y="1106468"/>
            <a:ext cx="8415339" cy="5338384"/>
          </a:xfrm>
          <a:prstGeom prst="rect">
            <a:avLst/>
          </a:prstGeom>
        </p:spPr>
        <p:txBody>
          <a:bodyPr wrap="square">
            <a:spAutoFit/>
          </a:bodyPr>
          <a:lstStyle/>
          <a:p>
            <a:pPr marL="342900" lvl="0" indent="-342900" algn="just">
              <a:lnSpc>
                <a:spcPct val="115000"/>
              </a:lnSpc>
              <a:spcAft>
                <a:spcPts val="700"/>
              </a:spcAft>
              <a:buFont typeface="+mj-lt"/>
              <a:buAutoNum type="arabicPeriod"/>
            </a:pPr>
            <a:r>
              <a:rPr lang="en-US" sz="2000" dirty="0">
                <a:latin typeface="Constantia" panose="02030602050306030303" pitchFamily="18" charset="0"/>
                <a:ea typeface="Calibri" panose="020F0502020204030204" pitchFamily="34" charset="0"/>
                <a:cs typeface="Mangal" panose="02040503050203030202" pitchFamily="18" charset="0"/>
              </a:rPr>
              <a:t>Presence of green non-leafy part in top of the canopy image (presence of green grass in canopy background) creates bottleneck in finding actual gap fraction which further results in wrong LAI estimation. Research can be done on removing any non-leafy area from top of the canopy images. </a:t>
            </a:r>
            <a:endParaRPr lang="en-IN" sz="2000" dirty="0">
              <a:latin typeface="Constantia" panose="02030602050306030303" pitchFamily="18" charset="0"/>
              <a:ea typeface="Calibri" panose="020F0502020204030204" pitchFamily="34" charset="0"/>
              <a:cs typeface="Mangal" panose="02040503050203030202" pitchFamily="18" charset="0"/>
            </a:endParaRPr>
          </a:p>
          <a:p>
            <a:pPr marL="342900" lvl="0" indent="-342900" algn="just">
              <a:lnSpc>
                <a:spcPct val="115000"/>
              </a:lnSpc>
              <a:spcAft>
                <a:spcPts val="700"/>
              </a:spcAft>
              <a:buFont typeface="+mj-lt"/>
              <a:buAutoNum type="arabicPeriod"/>
            </a:pPr>
            <a:endParaRPr lang="en-US" sz="1000" dirty="0">
              <a:latin typeface="Constantia" panose="02030602050306030303" pitchFamily="18" charset="0"/>
              <a:ea typeface="Calibri" panose="020F0502020204030204" pitchFamily="34" charset="0"/>
              <a:cs typeface="Mangal" panose="02040503050203030202" pitchFamily="18" charset="0"/>
            </a:endParaRPr>
          </a:p>
          <a:p>
            <a:pPr marL="342900" lvl="0" indent="-342900" algn="just">
              <a:lnSpc>
                <a:spcPct val="115000"/>
              </a:lnSpc>
              <a:spcAft>
                <a:spcPts val="700"/>
              </a:spcAft>
              <a:buFont typeface="+mj-lt"/>
              <a:buAutoNum type="arabicPeriod"/>
            </a:pPr>
            <a:r>
              <a:rPr lang="en-US" sz="2000" dirty="0">
                <a:latin typeface="Constantia" panose="02030602050306030303" pitchFamily="18" charset="0"/>
                <a:ea typeface="Calibri" panose="020F0502020204030204" pitchFamily="34" charset="0"/>
                <a:cs typeface="Mangal" panose="02040503050203030202" pitchFamily="18" charset="0"/>
              </a:rPr>
              <a:t>To see effect of different seasons on LAI, such research work should be carried out in other seasons too. </a:t>
            </a:r>
            <a:endParaRPr lang="en-IN" sz="2000" dirty="0">
              <a:latin typeface="Constantia" panose="02030602050306030303" pitchFamily="18" charset="0"/>
              <a:ea typeface="Calibri" panose="020F0502020204030204" pitchFamily="34" charset="0"/>
              <a:cs typeface="Mangal" panose="02040503050203030202" pitchFamily="18" charset="0"/>
            </a:endParaRPr>
          </a:p>
          <a:p>
            <a:pPr marL="342900" lvl="0" indent="-342900" algn="just">
              <a:lnSpc>
                <a:spcPct val="115000"/>
              </a:lnSpc>
              <a:spcAft>
                <a:spcPts val="700"/>
              </a:spcAft>
              <a:buFont typeface="+mj-lt"/>
              <a:buAutoNum type="arabicPeriod"/>
            </a:pPr>
            <a:endParaRPr lang="en-US" sz="900" dirty="0">
              <a:latin typeface="Constantia" panose="02030602050306030303" pitchFamily="18" charset="0"/>
              <a:ea typeface="Calibri" panose="020F0502020204030204" pitchFamily="34" charset="0"/>
              <a:cs typeface="Mangal" panose="02040503050203030202" pitchFamily="18" charset="0"/>
            </a:endParaRPr>
          </a:p>
          <a:p>
            <a:pPr marL="342900" lvl="0" indent="-342900" algn="just">
              <a:lnSpc>
                <a:spcPct val="115000"/>
              </a:lnSpc>
              <a:spcAft>
                <a:spcPts val="700"/>
              </a:spcAft>
              <a:buFont typeface="+mj-lt"/>
              <a:buAutoNum type="arabicPeriod"/>
            </a:pPr>
            <a:r>
              <a:rPr lang="en-US" sz="2000" dirty="0">
                <a:latin typeface="Constantia" panose="02030602050306030303" pitchFamily="18" charset="0"/>
                <a:ea typeface="Calibri" panose="020F0502020204030204" pitchFamily="34" charset="0"/>
                <a:cs typeface="Mangal" panose="02040503050203030202" pitchFamily="18" charset="0"/>
              </a:rPr>
              <a:t>Temporal collection of top of the canopy images can give information about changes in canopy structure over time which can be further correlated with yield estimation. </a:t>
            </a:r>
            <a:endParaRPr lang="en-IN" sz="2000" dirty="0">
              <a:latin typeface="Constantia" panose="02030602050306030303" pitchFamily="18" charset="0"/>
              <a:ea typeface="Calibri" panose="020F0502020204030204" pitchFamily="34" charset="0"/>
              <a:cs typeface="Mangal" panose="02040503050203030202" pitchFamily="18" charset="0"/>
            </a:endParaRPr>
          </a:p>
          <a:p>
            <a:pPr marL="342900" lvl="0" indent="-342900" algn="just">
              <a:lnSpc>
                <a:spcPct val="115000"/>
              </a:lnSpc>
              <a:spcAft>
                <a:spcPts val="700"/>
              </a:spcAft>
              <a:buFont typeface="+mj-lt"/>
              <a:buAutoNum type="arabicPeriod"/>
            </a:pPr>
            <a:endParaRPr lang="en-US" sz="700" dirty="0">
              <a:latin typeface="Constantia" panose="02030602050306030303" pitchFamily="18" charset="0"/>
              <a:ea typeface="Calibri" panose="020F0502020204030204" pitchFamily="34" charset="0"/>
              <a:cs typeface="Mangal" panose="02040503050203030202" pitchFamily="18" charset="0"/>
            </a:endParaRPr>
          </a:p>
          <a:p>
            <a:pPr marL="342900" lvl="0" indent="-342900" algn="just">
              <a:lnSpc>
                <a:spcPct val="115000"/>
              </a:lnSpc>
              <a:spcAft>
                <a:spcPts val="700"/>
              </a:spcAft>
              <a:buFont typeface="+mj-lt"/>
              <a:buAutoNum type="arabicPeriod"/>
            </a:pPr>
            <a:r>
              <a:rPr lang="en-US" sz="2000" dirty="0">
                <a:latin typeface="Constantia" panose="02030602050306030303" pitchFamily="18" charset="0"/>
                <a:ea typeface="Calibri" panose="020F0502020204030204" pitchFamily="34" charset="0"/>
                <a:cs typeface="Mangal" panose="02040503050203030202" pitchFamily="18" charset="0"/>
              </a:rPr>
              <a:t>LAI values can be associated with NDVI values to estimate the level of healthiness of the crop.</a:t>
            </a:r>
            <a:endParaRPr lang="en-IN" sz="2000" dirty="0">
              <a:effectLst/>
              <a:latin typeface="Constantia" panose="02030602050306030303" pitchFamily="18" charset="0"/>
              <a:ea typeface="Calibri" panose="020F0502020204030204" pitchFamily="34" charset="0"/>
              <a:cs typeface="Mangal" panose="02040503050203030202" pitchFamily="18" charset="0"/>
            </a:endParaRPr>
          </a:p>
        </p:txBody>
      </p:sp>
      <p:pic>
        <p:nvPicPr>
          <p:cNvPr id="4" name="Picture 3" descr="E:\BE project wall climbing\Encoder-30-64-64.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556138" y="183214"/>
            <a:ext cx="4572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8096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1640" y="116678"/>
            <a:ext cx="4396075" cy="692497"/>
          </a:xfrm>
          <a:prstGeom prst="rect">
            <a:avLst/>
          </a:prstGeom>
          <a:noFill/>
          <a:ln>
            <a:noFill/>
          </a:ln>
        </p:spPr>
        <p:txBody>
          <a:bodyPr wrap="none" lIns="68580" tIns="34290" rIns="68580" bIns="34290">
            <a:spAutoFit/>
          </a:bodyPr>
          <a:lstStyle/>
          <a:p>
            <a:pPr algn="ctr"/>
            <a:r>
              <a:rPr lang="en-US" sz="4050" b="1"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parajita" pitchFamily="34" charset="0"/>
                <a:cs typeface="Aparajita" pitchFamily="34" charset="0"/>
              </a:rPr>
              <a:t>Problem   Identification</a:t>
            </a:r>
          </a:p>
        </p:txBody>
      </p:sp>
      <p:grpSp>
        <p:nvGrpSpPr>
          <p:cNvPr id="6" name="Group 5"/>
          <p:cNvGrpSpPr/>
          <p:nvPr/>
        </p:nvGrpSpPr>
        <p:grpSpPr>
          <a:xfrm>
            <a:off x="390197" y="1113495"/>
            <a:ext cx="8398962" cy="1791837"/>
            <a:chOff x="520263" y="1573733"/>
            <a:chExt cx="11198616" cy="1573676"/>
          </a:xfrm>
        </p:grpSpPr>
        <p:sp>
          <p:nvSpPr>
            <p:cNvPr id="2" name="TextBox 1"/>
            <p:cNvSpPr txBox="1"/>
            <p:nvPr/>
          </p:nvSpPr>
          <p:spPr>
            <a:xfrm>
              <a:off x="520263" y="1573733"/>
              <a:ext cx="11198616" cy="1567763"/>
            </a:xfrm>
            <a:prstGeom prst="rect">
              <a:avLst/>
            </a:prstGeom>
            <a:noFill/>
          </p:spPr>
          <p:txBody>
            <a:bodyPr wrap="square" rtlCol="0">
              <a:spAutoFit/>
            </a:bodyPr>
            <a:lstStyle/>
            <a:p>
              <a:pPr algn="ctr"/>
              <a:r>
                <a:rPr lang="en-IN" sz="3200" b="1" dirty="0">
                  <a:latin typeface="Aparajita" pitchFamily="34" charset="0"/>
                  <a:cs typeface="Aparajita" pitchFamily="34" charset="0"/>
                </a:rPr>
                <a:t>Reasons of Low Yield</a:t>
              </a:r>
            </a:p>
            <a:p>
              <a:pPr algn="just"/>
              <a:r>
                <a:rPr lang="en-IN" sz="2100" dirty="0">
                  <a:solidFill>
                    <a:srgbClr val="C00000"/>
                  </a:solidFill>
                  <a:latin typeface="Aparajita" pitchFamily="34" charset="0"/>
                  <a:cs typeface="Aparajita" pitchFamily="34" charset="0"/>
                </a:rPr>
                <a:t>	     </a:t>
              </a:r>
              <a:r>
                <a:rPr lang="en-IN" sz="2500" dirty="0">
                  <a:solidFill>
                    <a:schemeClr val="bg2">
                      <a:lumMod val="10000"/>
                    </a:schemeClr>
                  </a:solidFill>
                  <a:latin typeface="Aparajita" pitchFamily="34" charset="0"/>
                  <a:cs typeface="Aparajita" pitchFamily="34" charset="0"/>
                </a:rPr>
                <a:t>Soil fertility / Nutrients requirement</a:t>
              </a:r>
              <a:r>
                <a:rPr lang="en-IN" sz="2500" dirty="0">
                  <a:solidFill>
                    <a:srgbClr val="C00000"/>
                  </a:solidFill>
                  <a:latin typeface="Aparajita" pitchFamily="34" charset="0"/>
                  <a:cs typeface="Aparajita" pitchFamily="34" charset="0"/>
                </a:rPr>
                <a:t>		</a:t>
              </a:r>
              <a:r>
                <a:rPr lang="en-IN" sz="2500" dirty="0">
                  <a:solidFill>
                    <a:srgbClr val="05750A"/>
                  </a:solidFill>
                  <a:latin typeface="Aparajita" pitchFamily="34" charset="0"/>
                  <a:cs typeface="Aparajita" pitchFamily="34" charset="0"/>
                </a:rPr>
                <a:t>temperature aberration</a:t>
              </a:r>
            </a:p>
            <a:p>
              <a:pPr algn="just"/>
              <a:r>
                <a:rPr lang="en-IN" sz="2500" dirty="0">
                  <a:solidFill>
                    <a:srgbClr val="C00000"/>
                  </a:solidFill>
                  <a:latin typeface="Aparajita" pitchFamily="34" charset="0"/>
                  <a:cs typeface="Aparajita" pitchFamily="34" charset="0"/>
                </a:rPr>
                <a:t>	Pest/Disease	          </a:t>
              </a:r>
              <a:r>
                <a:rPr lang="en-IN" sz="2200" dirty="0">
                  <a:solidFill>
                    <a:srgbClr val="002060"/>
                  </a:solidFill>
                  <a:latin typeface="Aparajita" pitchFamily="34" charset="0"/>
                  <a:cs typeface="Aparajita" pitchFamily="34" charset="0"/>
                </a:rPr>
                <a:t>Limitations with traditional knowledge of citrus cultivation</a:t>
              </a:r>
            </a:p>
            <a:p>
              <a:pPr algn="just"/>
              <a:r>
                <a:rPr lang="en-IN" sz="2500" dirty="0">
                  <a:solidFill>
                    <a:schemeClr val="bg2">
                      <a:lumMod val="10000"/>
                    </a:schemeClr>
                  </a:solidFill>
                  <a:latin typeface="Aparajita" pitchFamily="34" charset="0"/>
                  <a:cs typeface="Aparajita" pitchFamily="34" charset="0"/>
                </a:rPr>
                <a:t>	</a:t>
              </a:r>
              <a:r>
                <a:rPr lang="en-IN" sz="2500" dirty="0">
                  <a:solidFill>
                    <a:schemeClr val="accent1">
                      <a:lumMod val="50000"/>
                    </a:schemeClr>
                  </a:solidFill>
                  <a:latin typeface="Aparajita" pitchFamily="34" charset="0"/>
                  <a:cs typeface="Aparajita" pitchFamily="34" charset="0"/>
                </a:rPr>
                <a:t>Lack of Advance technology</a:t>
              </a:r>
              <a:r>
                <a:rPr lang="en-IN" sz="2500" dirty="0">
                  <a:solidFill>
                    <a:schemeClr val="bg2">
                      <a:lumMod val="10000"/>
                    </a:schemeClr>
                  </a:solidFill>
                  <a:latin typeface="Aparajita" pitchFamily="34" charset="0"/>
                  <a:cs typeface="Aparajita" pitchFamily="34" charset="0"/>
                </a:rPr>
                <a:t>		 </a:t>
              </a:r>
              <a:r>
                <a:rPr lang="en-IN" sz="2500" dirty="0">
                  <a:solidFill>
                    <a:schemeClr val="accent3">
                      <a:lumMod val="50000"/>
                    </a:schemeClr>
                  </a:solidFill>
                  <a:latin typeface="Aparajita" pitchFamily="34" charset="0"/>
                  <a:cs typeface="Aparajita" pitchFamily="34" charset="0"/>
                </a:rPr>
                <a:t>Water stress 		</a:t>
              </a:r>
              <a:r>
                <a:rPr lang="en-IN" sz="2500" dirty="0">
                  <a:solidFill>
                    <a:schemeClr val="bg2">
                      <a:lumMod val="10000"/>
                    </a:schemeClr>
                  </a:solidFill>
                  <a:latin typeface="Aparajita" pitchFamily="34" charset="0"/>
                  <a:cs typeface="Aparajita" pitchFamily="34" charset="0"/>
                </a:rPr>
                <a:t>etc. etc. etc</a:t>
              </a:r>
              <a:r>
                <a:rPr lang="en-IN" sz="2500" dirty="0">
                  <a:solidFill>
                    <a:schemeClr val="accent3">
                      <a:lumMod val="50000"/>
                    </a:schemeClr>
                  </a:solidFill>
                  <a:latin typeface="Aparajita" pitchFamily="34" charset="0"/>
                  <a:cs typeface="Aparajita" pitchFamily="34" charset="0"/>
                </a:rPr>
                <a:t>. </a:t>
              </a:r>
            </a:p>
          </p:txBody>
        </p:sp>
        <p:sp>
          <p:nvSpPr>
            <p:cNvPr id="4" name="Rounded Rectangle 3"/>
            <p:cNvSpPr/>
            <p:nvPr/>
          </p:nvSpPr>
          <p:spPr>
            <a:xfrm>
              <a:off x="917027" y="1573733"/>
              <a:ext cx="10405085" cy="1573676"/>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grpSp>
      <p:sp>
        <p:nvSpPr>
          <p:cNvPr id="7" name="Rectangle 6"/>
          <p:cNvSpPr/>
          <p:nvPr/>
        </p:nvSpPr>
        <p:spPr>
          <a:xfrm>
            <a:off x="84798" y="3016248"/>
            <a:ext cx="9017759" cy="3304751"/>
          </a:xfrm>
          <a:prstGeom prst="rect">
            <a:avLst/>
          </a:prstGeom>
        </p:spPr>
        <p:txBody>
          <a:bodyPr wrap="square">
            <a:spAutoFit/>
          </a:bodyPr>
          <a:lstStyle/>
          <a:p>
            <a:pPr algn="ctr"/>
            <a:endParaRPr lang="en-IN" sz="825" b="1" dirty="0">
              <a:solidFill>
                <a:schemeClr val="bg2">
                  <a:lumMod val="10000"/>
                </a:schemeClr>
              </a:solidFill>
              <a:latin typeface="Aparajita" pitchFamily="34" charset="0"/>
              <a:cs typeface="Aparajita" pitchFamily="34" charset="0"/>
            </a:endParaRPr>
          </a:p>
          <a:p>
            <a:pPr algn="ctr"/>
            <a:r>
              <a:rPr lang="en-IN" sz="2800" b="1" dirty="0">
                <a:solidFill>
                  <a:schemeClr val="bg2">
                    <a:lumMod val="10000"/>
                  </a:schemeClr>
                </a:solidFill>
                <a:latin typeface="Aparajita" pitchFamily="34" charset="0"/>
                <a:cs typeface="Aparajita" pitchFamily="34" charset="0"/>
              </a:rPr>
              <a:t>Mostly due to</a:t>
            </a:r>
          </a:p>
          <a:p>
            <a:pPr algn="ctr"/>
            <a:endParaRPr lang="en-IN" sz="900" b="1" dirty="0">
              <a:latin typeface="Aparajita" pitchFamily="34" charset="0"/>
              <a:cs typeface="Aparajita" pitchFamily="34" charset="0"/>
            </a:endParaRPr>
          </a:p>
          <a:p>
            <a:pPr algn="ctr"/>
            <a:r>
              <a:rPr lang="en-IN" sz="3000" dirty="0">
                <a:solidFill>
                  <a:srgbClr val="002060"/>
                </a:solidFill>
                <a:latin typeface="Aparajita" pitchFamily="34" charset="0"/>
                <a:cs typeface="Aparajita" pitchFamily="34" charset="0"/>
              </a:rPr>
              <a:t>Disease like Gummosis,  Water stress, lack of advance technology and limitations of traditional knowledge and other biotic &amp; abiotic pressure</a:t>
            </a:r>
          </a:p>
          <a:p>
            <a:pPr algn="ctr"/>
            <a:endParaRPr lang="en-IN" sz="1200" dirty="0">
              <a:latin typeface="Aparajita" pitchFamily="34" charset="0"/>
              <a:cs typeface="Aparajita" pitchFamily="34" charset="0"/>
            </a:endParaRPr>
          </a:p>
          <a:p>
            <a:pPr algn="ctr"/>
            <a:r>
              <a:rPr lang="en-IN" sz="2300" b="1" dirty="0">
                <a:latin typeface="Aparajita" pitchFamily="34" charset="0"/>
                <a:cs typeface="Aparajita" pitchFamily="34" charset="0"/>
              </a:rPr>
              <a:t>Which is result of</a:t>
            </a:r>
          </a:p>
          <a:p>
            <a:pPr algn="ctr"/>
            <a:endParaRPr lang="en-IN" sz="1350" dirty="0">
              <a:latin typeface="Aparajita" pitchFamily="34" charset="0"/>
              <a:cs typeface="Aparajita" pitchFamily="34" charset="0"/>
            </a:endParaRPr>
          </a:p>
          <a:p>
            <a:pPr algn="ctr"/>
            <a:r>
              <a:rPr lang="en-IN" sz="3000" b="1" dirty="0">
                <a:solidFill>
                  <a:srgbClr val="C00000"/>
                </a:solidFill>
                <a:latin typeface="Aparajita" pitchFamily="34" charset="0"/>
                <a:cs typeface="Aparajita" pitchFamily="34" charset="0"/>
              </a:rPr>
              <a:t>Unscientific Farm Management</a:t>
            </a:r>
          </a:p>
          <a:p>
            <a:pPr algn="ctr"/>
            <a:r>
              <a:rPr lang="en-IN" sz="2500" dirty="0">
                <a:solidFill>
                  <a:srgbClr val="034D07"/>
                </a:solidFill>
                <a:latin typeface="Aparajita" pitchFamily="34" charset="0"/>
                <a:cs typeface="Aparajita" pitchFamily="34" charset="0"/>
              </a:rPr>
              <a:t>(unable to understand relations between various factors)</a:t>
            </a:r>
          </a:p>
        </p:txBody>
      </p:sp>
      <p:pic>
        <p:nvPicPr>
          <p:cNvPr id="8" name="Picture 7" descr="E:\BE project wall climbing\Encoder-30-64-64.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556138" y="183214"/>
            <a:ext cx="4572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0402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593392" y="2635874"/>
            <a:ext cx="3624710" cy="861774"/>
          </a:xfrm>
          <a:prstGeom prst="rect">
            <a:avLst/>
          </a:prstGeom>
        </p:spPr>
        <p:txBody>
          <a:bodyPr wrap="none">
            <a:spAutoFit/>
          </a:bodyPr>
          <a:lstStyle/>
          <a:p>
            <a:pPr algn="ctr"/>
            <a:r>
              <a:rPr lang="en-US" sz="5000" dirty="0">
                <a:solidFill>
                  <a:schemeClr val="accent1">
                    <a:lumMod val="75000"/>
                  </a:schemeClr>
                </a:solidFill>
                <a:latin typeface="Algerian" pitchFamily="82" charset="0"/>
              </a:rPr>
              <a:t>THANK YOU</a:t>
            </a:r>
          </a:p>
        </p:txBody>
      </p:sp>
      <p:pic>
        <p:nvPicPr>
          <p:cNvPr id="7" name="Picture 6" descr="E:\BE project wall climbing\Encoder-30-64-64.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3497648"/>
            <a:ext cx="685916" cy="68591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E:\BE project wall climbing\Encoder-30-64-64.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955140" y="3497648"/>
            <a:ext cx="685916" cy="68591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E:\BE project wall climbing\Encoder-30-64-64.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001570" y="3497648"/>
            <a:ext cx="685916" cy="685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873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01796" y="0"/>
            <a:ext cx="2971006" cy="692497"/>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68580" tIns="34290" rIns="68580" bIns="34290">
            <a:spAutoFit/>
          </a:bodyPr>
          <a:lstStyle/>
          <a:p>
            <a:pPr algn="ctr"/>
            <a:r>
              <a:rPr lang="en-US" sz="4050" b="1"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parajita" pitchFamily="34" charset="0"/>
                <a:cs typeface="Aparajita" pitchFamily="34" charset="0"/>
              </a:rPr>
              <a:t>The Study Area</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384" y="1063973"/>
            <a:ext cx="8469869" cy="5222528"/>
          </a:xfrm>
          <a:prstGeom prst="rect">
            <a:avLst/>
          </a:prstGeom>
        </p:spPr>
      </p:pic>
      <p:pic>
        <p:nvPicPr>
          <p:cNvPr id="6" name="Picture 5" descr="E:\BE project wall climbing\Encoder-30-64-64.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556138" y="183214"/>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831" y="1011890"/>
            <a:ext cx="8697507" cy="5361343"/>
          </a:xfrm>
          <a:prstGeom prst="rect">
            <a:avLst/>
          </a:prstGeom>
        </p:spPr>
      </p:pic>
    </p:spTree>
    <p:extLst>
      <p:ext uri="{BB962C8B-B14F-4D97-AF65-F5344CB8AC3E}">
        <p14:creationId xmlns:p14="http://schemas.microsoft.com/office/powerpoint/2010/main" val="462459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300119509"/>
              </p:ext>
            </p:extLst>
          </p:nvPr>
        </p:nvGraphicFramePr>
        <p:xfrm>
          <a:off x="128588" y="1069294"/>
          <a:ext cx="8889171" cy="1423034"/>
        </p:xfrm>
        <a:graphic>
          <a:graphicData uri="http://schemas.openxmlformats.org/drawingml/2006/table">
            <a:tbl>
              <a:tblPr firstRow="1" firstCol="1" bandRow="1">
                <a:tableStyleId>{5C22544A-7EE6-4342-B048-85BDC9FD1C3A}</a:tableStyleId>
              </a:tblPr>
              <a:tblGrid>
                <a:gridCol w="2757487">
                  <a:extLst>
                    <a:ext uri="{9D8B030D-6E8A-4147-A177-3AD203B41FA5}">
                      <a16:colId xmlns:a16="http://schemas.microsoft.com/office/drawing/2014/main" val="20000"/>
                    </a:ext>
                  </a:extLst>
                </a:gridCol>
                <a:gridCol w="1685140">
                  <a:extLst>
                    <a:ext uri="{9D8B030D-6E8A-4147-A177-3AD203B41FA5}">
                      <a16:colId xmlns:a16="http://schemas.microsoft.com/office/drawing/2014/main" val="20001"/>
                    </a:ext>
                  </a:extLst>
                </a:gridCol>
                <a:gridCol w="1387893">
                  <a:extLst>
                    <a:ext uri="{9D8B030D-6E8A-4147-A177-3AD203B41FA5}">
                      <a16:colId xmlns:a16="http://schemas.microsoft.com/office/drawing/2014/main" val="20002"/>
                    </a:ext>
                  </a:extLst>
                </a:gridCol>
                <a:gridCol w="1521985">
                  <a:extLst>
                    <a:ext uri="{9D8B030D-6E8A-4147-A177-3AD203B41FA5}">
                      <a16:colId xmlns:a16="http://schemas.microsoft.com/office/drawing/2014/main" val="20003"/>
                    </a:ext>
                  </a:extLst>
                </a:gridCol>
                <a:gridCol w="1536666">
                  <a:extLst>
                    <a:ext uri="{9D8B030D-6E8A-4147-A177-3AD203B41FA5}">
                      <a16:colId xmlns:a16="http://schemas.microsoft.com/office/drawing/2014/main" val="20004"/>
                    </a:ext>
                  </a:extLst>
                </a:gridCol>
              </a:tblGrid>
              <a:tr h="393526">
                <a:tc>
                  <a:txBody>
                    <a:bodyPr/>
                    <a:lstStyle/>
                    <a:p>
                      <a:pPr algn="ctr">
                        <a:lnSpc>
                          <a:spcPct val="107000"/>
                        </a:lnSpc>
                        <a:spcAft>
                          <a:spcPts val="800"/>
                        </a:spcAft>
                      </a:pPr>
                      <a:r>
                        <a:rPr lang="en-US" sz="2500" dirty="0">
                          <a:effectLst/>
                          <a:latin typeface="Aparajita" pitchFamily="34" charset="0"/>
                          <a:cs typeface="Aparajita" pitchFamily="34" charset="0"/>
                        </a:rPr>
                        <a:t>Village Name</a:t>
                      </a:r>
                      <a:endParaRPr lang="en-IN" sz="2500" dirty="0">
                        <a:effectLst/>
                        <a:latin typeface="Aparajita" pitchFamily="34" charset="0"/>
                        <a:ea typeface="Calibri"/>
                        <a:cs typeface="Aparajita" pitchFamily="34" charset="0"/>
                      </a:endParaRPr>
                    </a:p>
                  </a:txBody>
                  <a:tcPr marL="50006" marR="50006" marT="50006" marB="50006"/>
                </a:tc>
                <a:tc>
                  <a:txBody>
                    <a:bodyPr/>
                    <a:lstStyle/>
                    <a:p>
                      <a:pPr algn="ctr">
                        <a:lnSpc>
                          <a:spcPct val="107000"/>
                        </a:lnSpc>
                        <a:spcAft>
                          <a:spcPts val="800"/>
                        </a:spcAft>
                      </a:pPr>
                      <a:r>
                        <a:rPr lang="en-US" sz="2500">
                          <a:effectLst/>
                          <a:latin typeface="Aparajita" pitchFamily="34" charset="0"/>
                          <a:cs typeface="Aparajita" pitchFamily="34" charset="0"/>
                        </a:rPr>
                        <a:t>Benoda</a:t>
                      </a:r>
                      <a:endParaRPr lang="en-IN" sz="2500">
                        <a:effectLst/>
                        <a:latin typeface="Aparajita" pitchFamily="34" charset="0"/>
                        <a:ea typeface="Calibri"/>
                        <a:cs typeface="Aparajita" pitchFamily="34" charset="0"/>
                      </a:endParaRPr>
                    </a:p>
                  </a:txBody>
                  <a:tcPr marL="50006" marR="50006" marT="50006" marB="50006"/>
                </a:tc>
                <a:tc>
                  <a:txBody>
                    <a:bodyPr/>
                    <a:lstStyle/>
                    <a:p>
                      <a:pPr algn="ctr">
                        <a:lnSpc>
                          <a:spcPct val="107000"/>
                        </a:lnSpc>
                        <a:spcAft>
                          <a:spcPts val="800"/>
                        </a:spcAft>
                      </a:pPr>
                      <a:r>
                        <a:rPr lang="en-US" sz="2500">
                          <a:effectLst/>
                          <a:latin typeface="Aparajita" pitchFamily="34" charset="0"/>
                          <a:cs typeface="Aparajita" pitchFamily="34" charset="0"/>
                        </a:rPr>
                        <a:t>Goregaon</a:t>
                      </a:r>
                      <a:endParaRPr lang="en-IN" sz="2500">
                        <a:effectLst/>
                        <a:latin typeface="Aparajita" pitchFamily="34" charset="0"/>
                        <a:ea typeface="Calibri"/>
                        <a:cs typeface="Aparajita" pitchFamily="34" charset="0"/>
                      </a:endParaRPr>
                    </a:p>
                  </a:txBody>
                  <a:tcPr marL="50006" marR="50006" marT="50006" marB="50006"/>
                </a:tc>
                <a:tc>
                  <a:txBody>
                    <a:bodyPr/>
                    <a:lstStyle/>
                    <a:p>
                      <a:pPr algn="ctr">
                        <a:lnSpc>
                          <a:spcPct val="107000"/>
                        </a:lnSpc>
                        <a:spcAft>
                          <a:spcPts val="800"/>
                        </a:spcAft>
                      </a:pPr>
                      <a:r>
                        <a:rPr lang="en-US" sz="2500">
                          <a:effectLst/>
                          <a:latin typeface="Aparajita" pitchFamily="34" charset="0"/>
                          <a:cs typeface="Aparajita" pitchFamily="34" charset="0"/>
                        </a:rPr>
                        <a:t>Bargaon</a:t>
                      </a:r>
                      <a:endParaRPr lang="en-IN" sz="2500">
                        <a:effectLst/>
                        <a:latin typeface="Aparajita" pitchFamily="34" charset="0"/>
                        <a:ea typeface="Calibri"/>
                        <a:cs typeface="Aparajita" pitchFamily="34" charset="0"/>
                      </a:endParaRPr>
                    </a:p>
                  </a:txBody>
                  <a:tcPr marL="50006" marR="50006" marT="50006" marB="50006"/>
                </a:tc>
                <a:tc>
                  <a:txBody>
                    <a:bodyPr/>
                    <a:lstStyle/>
                    <a:p>
                      <a:pPr algn="ctr">
                        <a:lnSpc>
                          <a:spcPct val="107000"/>
                        </a:lnSpc>
                        <a:spcAft>
                          <a:spcPts val="800"/>
                        </a:spcAft>
                      </a:pPr>
                      <a:r>
                        <a:rPr lang="en-US" sz="2500">
                          <a:effectLst/>
                          <a:latin typeface="Aparajita" pitchFamily="34" charset="0"/>
                          <a:cs typeface="Aparajita" pitchFamily="34" charset="0"/>
                        </a:rPr>
                        <a:t>Nagziri</a:t>
                      </a:r>
                      <a:endParaRPr lang="en-IN" sz="2500">
                        <a:effectLst/>
                        <a:latin typeface="Aparajita" pitchFamily="34" charset="0"/>
                        <a:ea typeface="Calibri"/>
                        <a:cs typeface="Aparajita" pitchFamily="34" charset="0"/>
                      </a:endParaRPr>
                    </a:p>
                  </a:txBody>
                  <a:tcPr marL="50006" marR="50006" marT="50006" marB="50006"/>
                </a:tc>
                <a:extLst>
                  <a:ext uri="{0D108BD9-81ED-4DB2-BD59-A6C34878D82A}">
                    <a16:rowId xmlns:a16="http://schemas.microsoft.com/office/drawing/2014/main" val="10000"/>
                  </a:ext>
                </a:extLst>
              </a:tr>
              <a:tr h="687038">
                <a:tc>
                  <a:txBody>
                    <a:bodyPr/>
                    <a:lstStyle/>
                    <a:p>
                      <a:pPr algn="ctr">
                        <a:lnSpc>
                          <a:spcPct val="107000"/>
                        </a:lnSpc>
                        <a:spcAft>
                          <a:spcPts val="0"/>
                        </a:spcAft>
                      </a:pPr>
                      <a:r>
                        <a:rPr lang="en-IN" sz="2500" dirty="0">
                          <a:effectLst/>
                          <a:latin typeface="Aparajita" pitchFamily="34" charset="0"/>
                          <a:cs typeface="Aparajita" pitchFamily="34" charset="0"/>
                        </a:rPr>
                        <a:t>Geo location of test site</a:t>
                      </a:r>
                      <a:endParaRPr lang="en-IN" sz="2500" dirty="0">
                        <a:effectLst/>
                        <a:latin typeface="Aparajita" pitchFamily="34" charset="0"/>
                        <a:ea typeface="Calibri"/>
                        <a:cs typeface="Aparajita" pitchFamily="34" charset="0"/>
                      </a:endParaRPr>
                    </a:p>
                  </a:txBody>
                  <a:tcPr marL="50006" marR="50006" marT="50006" marB="50006"/>
                </a:tc>
                <a:tc>
                  <a:txBody>
                    <a:bodyPr/>
                    <a:lstStyle/>
                    <a:p>
                      <a:pPr algn="ctr">
                        <a:lnSpc>
                          <a:spcPct val="107000"/>
                        </a:lnSpc>
                        <a:spcAft>
                          <a:spcPts val="0"/>
                        </a:spcAft>
                      </a:pPr>
                      <a:r>
                        <a:rPr lang="en-IN" sz="2500" dirty="0">
                          <a:effectLst/>
                          <a:latin typeface="Aparajita" pitchFamily="34" charset="0"/>
                          <a:cs typeface="Aparajita" pitchFamily="34" charset="0"/>
                        </a:rPr>
                        <a:t>21º27’4’’N</a:t>
                      </a:r>
                    </a:p>
                    <a:p>
                      <a:pPr algn="ctr">
                        <a:lnSpc>
                          <a:spcPct val="107000"/>
                        </a:lnSpc>
                        <a:spcAft>
                          <a:spcPts val="0"/>
                        </a:spcAft>
                      </a:pPr>
                      <a:r>
                        <a:rPr lang="en-IN" sz="2500" dirty="0">
                          <a:effectLst/>
                          <a:latin typeface="Aparajita" pitchFamily="34" charset="0"/>
                          <a:cs typeface="Aparajita" pitchFamily="34" charset="0"/>
                        </a:rPr>
                        <a:t>78º11’23’’E</a:t>
                      </a:r>
                      <a:endParaRPr lang="en-IN" sz="2500" dirty="0">
                        <a:effectLst/>
                        <a:latin typeface="Aparajita" pitchFamily="34" charset="0"/>
                        <a:ea typeface="Calibri"/>
                        <a:cs typeface="Aparajita" pitchFamily="34" charset="0"/>
                      </a:endParaRPr>
                    </a:p>
                  </a:txBody>
                  <a:tcPr marL="50006" marR="50006" marT="50006" marB="50006"/>
                </a:tc>
                <a:tc>
                  <a:txBody>
                    <a:bodyPr/>
                    <a:lstStyle/>
                    <a:p>
                      <a:pPr algn="ctr">
                        <a:lnSpc>
                          <a:spcPct val="107000"/>
                        </a:lnSpc>
                        <a:spcAft>
                          <a:spcPts val="0"/>
                        </a:spcAft>
                      </a:pPr>
                      <a:r>
                        <a:rPr lang="en-IN" sz="2500">
                          <a:effectLst/>
                          <a:latin typeface="Aparajita" pitchFamily="34" charset="0"/>
                          <a:cs typeface="Aparajita" pitchFamily="34" charset="0"/>
                        </a:rPr>
                        <a:t>21º25’41’’N</a:t>
                      </a:r>
                    </a:p>
                    <a:p>
                      <a:pPr algn="ctr">
                        <a:lnSpc>
                          <a:spcPct val="107000"/>
                        </a:lnSpc>
                        <a:spcAft>
                          <a:spcPts val="0"/>
                        </a:spcAft>
                      </a:pPr>
                      <a:r>
                        <a:rPr lang="en-IN" sz="2500">
                          <a:effectLst/>
                          <a:latin typeface="Aparajita" pitchFamily="34" charset="0"/>
                          <a:cs typeface="Aparajita" pitchFamily="34" charset="0"/>
                        </a:rPr>
                        <a:t>78º9’38’’E</a:t>
                      </a:r>
                      <a:endParaRPr lang="en-IN" sz="2500">
                        <a:effectLst/>
                        <a:latin typeface="Aparajita" pitchFamily="34" charset="0"/>
                        <a:ea typeface="Calibri"/>
                        <a:cs typeface="Aparajita" pitchFamily="34" charset="0"/>
                      </a:endParaRPr>
                    </a:p>
                  </a:txBody>
                  <a:tcPr marL="50006" marR="50006" marT="50006" marB="50006"/>
                </a:tc>
                <a:tc>
                  <a:txBody>
                    <a:bodyPr/>
                    <a:lstStyle/>
                    <a:p>
                      <a:pPr algn="ctr">
                        <a:lnSpc>
                          <a:spcPct val="107000"/>
                        </a:lnSpc>
                        <a:spcAft>
                          <a:spcPts val="0"/>
                        </a:spcAft>
                      </a:pPr>
                      <a:r>
                        <a:rPr lang="en-IN" sz="2500">
                          <a:effectLst/>
                          <a:latin typeface="Aparajita" pitchFamily="34" charset="0"/>
                          <a:cs typeface="Aparajita" pitchFamily="34" charset="0"/>
                        </a:rPr>
                        <a:t>21º26’16’’N</a:t>
                      </a:r>
                    </a:p>
                    <a:p>
                      <a:pPr algn="ctr">
                        <a:lnSpc>
                          <a:spcPct val="107000"/>
                        </a:lnSpc>
                        <a:spcAft>
                          <a:spcPts val="0"/>
                        </a:spcAft>
                      </a:pPr>
                      <a:r>
                        <a:rPr lang="en-IN" sz="2500">
                          <a:effectLst/>
                          <a:latin typeface="Aparajita" pitchFamily="34" charset="0"/>
                          <a:cs typeface="Aparajita" pitchFamily="34" charset="0"/>
                        </a:rPr>
                        <a:t>78º8’0’’E</a:t>
                      </a:r>
                      <a:endParaRPr lang="en-IN" sz="2500">
                        <a:effectLst/>
                        <a:latin typeface="Aparajita" pitchFamily="34" charset="0"/>
                        <a:ea typeface="Calibri"/>
                        <a:cs typeface="Aparajita" pitchFamily="34" charset="0"/>
                      </a:endParaRPr>
                    </a:p>
                  </a:txBody>
                  <a:tcPr marL="50006" marR="50006" marT="50006" marB="50006"/>
                </a:tc>
                <a:tc>
                  <a:txBody>
                    <a:bodyPr/>
                    <a:lstStyle/>
                    <a:p>
                      <a:pPr algn="ctr">
                        <a:lnSpc>
                          <a:spcPct val="107000"/>
                        </a:lnSpc>
                        <a:spcAft>
                          <a:spcPts val="0"/>
                        </a:spcAft>
                      </a:pPr>
                      <a:r>
                        <a:rPr lang="en-IN" sz="2500" dirty="0">
                          <a:effectLst/>
                          <a:latin typeface="Aparajita" pitchFamily="34" charset="0"/>
                          <a:cs typeface="Aparajita" pitchFamily="34" charset="0"/>
                        </a:rPr>
                        <a:t>21º26’55’’N </a:t>
                      </a:r>
                    </a:p>
                    <a:p>
                      <a:pPr algn="ctr">
                        <a:lnSpc>
                          <a:spcPct val="107000"/>
                        </a:lnSpc>
                        <a:spcAft>
                          <a:spcPts val="0"/>
                        </a:spcAft>
                      </a:pPr>
                      <a:r>
                        <a:rPr lang="en-IN" sz="2500" dirty="0">
                          <a:effectLst/>
                          <a:latin typeface="Aparajita" pitchFamily="34" charset="0"/>
                          <a:cs typeface="Aparajita" pitchFamily="34" charset="0"/>
                        </a:rPr>
                        <a:t>78º 9’9’’E</a:t>
                      </a:r>
                      <a:endParaRPr lang="en-IN" sz="2500" dirty="0">
                        <a:effectLst/>
                        <a:latin typeface="Aparajita" pitchFamily="34" charset="0"/>
                        <a:ea typeface="Calibri"/>
                        <a:cs typeface="Aparajita" pitchFamily="34" charset="0"/>
                      </a:endParaRPr>
                    </a:p>
                  </a:txBody>
                  <a:tcPr marL="50006" marR="50006" marT="50006" marB="50006"/>
                </a:tc>
                <a:extLst>
                  <a:ext uri="{0D108BD9-81ED-4DB2-BD59-A6C34878D82A}">
                    <a16:rowId xmlns:a16="http://schemas.microsoft.com/office/drawing/2014/main" val="10001"/>
                  </a:ext>
                </a:extLst>
              </a:tr>
            </a:tbl>
          </a:graphicData>
        </a:graphic>
      </p:graphicFrame>
      <p:sp>
        <p:nvSpPr>
          <p:cNvPr id="4" name="Rectangle 3"/>
          <p:cNvSpPr/>
          <p:nvPr/>
        </p:nvSpPr>
        <p:spPr>
          <a:xfrm>
            <a:off x="3173209" y="180279"/>
            <a:ext cx="2971006" cy="692497"/>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68580" tIns="34290" rIns="68580" bIns="34290">
            <a:spAutoFit/>
          </a:bodyPr>
          <a:lstStyle/>
          <a:p>
            <a:pPr algn="ctr"/>
            <a:r>
              <a:rPr lang="en-US" sz="4050" b="1"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parajita" pitchFamily="34" charset="0"/>
                <a:cs typeface="Aparajita" pitchFamily="34" charset="0"/>
              </a:rPr>
              <a:t>The Study Area</a:t>
            </a:r>
          </a:p>
        </p:txBody>
      </p:sp>
      <p:sp>
        <p:nvSpPr>
          <p:cNvPr id="13" name="TextBox 12"/>
          <p:cNvSpPr txBox="1"/>
          <p:nvPr/>
        </p:nvSpPr>
        <p:spPr>
          <a:xfrm>
            <a:off x="6645166" y="2926994"/>
            <a:ext cx="2372593" cy="3377848"/>
          </a:xfrm>
          <a:prstGeom prst="rect">
            <a:avLst/>
          </a:prstGeom>
          <a:noFill/>
        </p:spPr>
        <p:txBody>
          <a:bodyPr wrap="square" rtlCol="0">
            <a:spAutoFit/>
          </a:bodyPr>
          <a:lstStyle/>
          <a:p>
            <a:pPr marL="214313" indent="-214313" algn="just">
              <a:buFont typeface="Arial" pitchFamily="34" charset="0"/>
              <a:buChar char="•"/>
            </a:pPr>
            <a:r>
              <a:rPr lang="en-IN" sz="2500" dirty="0">
                <a:latin typeface="Aparajita" pitchFamily="34" charset="0"/>
                <a:cs typeface="Aparajita" pitchFamily="34" charset="0"/>
              </a:rPr>
              <a:t>Area majorly affected by Gummosis and Fruit drop.</a:t>
            </a:r>
          </a:p>
          <a:p>
            <a:pPr algn="just"/>
            <a:endParaRPr lang="en-IN" sz="675" dirty="0">
              <a:latin typeface="Aparajita" pitchFamily="34" charset="0"/>
              <a:cs typeface="Aparajita" pitchFamily="34" charset="0"/>
            </a:endParaRPr>
          </a:p>
          <a:p>
            <a:pPr algn="just"/>
            <a:endParaRPr lang="en-IN" sz="675" dirty="0">
              <a:latin typeface="Aparajita" pitchFamily="34" charset="0"/>
              <a:cs typeface="Aparajita" pitchFamily="34" charset="0"/>
            </a:endParaRPr>
          </a:p>
          <a:p>
            <a:pPr marL="214313" indent="-214313" algn="just">
              <a:buFont typeface="Arial" pitchFamily="34" charset="0"/>
              <a:buChar char="•"/>
            </a:pPr>
            <a:r>
              <a:rPr lang="en-IN" sz="2500" dirty="0">
                <a:latin typeface="Aparajita" pitchFamily="34" charset="0"/>
                <a:cs typeface="Aparajita" pitchFamily="34" charset="0"/>
              </a:rPr>
              <a:t>Other identifiable disease are Root-rot, fruit splitting, fruit canker.</a:t>
            </a:r>
          </a:p>
        </p:txBody>
      </p:sp>
      <p:grpSp>
        <p:nvGrpSpPr>
          <p:cNvPr id="18" name="Group 17"/>
          <p:cNvGrpSpPr/>
          <p:nvPr/>
        </p:nvGrpSpPr>
        <p:grpSpPr>
          <a:xfrm>
            <a:off x="128589" y="2959712"/>
            <a:ext cx="6572820" cy="3012463"/>
            <a:chOff x="124864" y="2892944"/>
            <a:chExt cx="8614876" cy="3742022"/>
          </a:xfrm>
        </p:grpSpPr>
        <p:pic>
          <p:nvPicPr>
            <p:cNvPr id="1026" name="Picture 2" descr="C:\Users\RAHUL\Desktop\Captu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864" y="2892944"/>
              <a:ext cx="8614876" cy="374202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flipV="1">
              <a:off x="1781503" y="4456867"/>
              <a:ext cx="2159876" cy="165539"/>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530772" y="4619297"/>
              <a:ext cx="1250731" cy="807165"/>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rot="21319707">
              <a:off x="2420005" y="3981078"/>
              <a:ext cx="882871" cy="677108"/>
            </a:xfrm>
            <a:prstGeom prst="rect">
              <a:avLst/>
            </a:prstGeom>
            <a:noFill/>
          </p:spPr>
          <p:txBody>
            <a:bodyPr wrap="square" rtlCol="0">
              <a:spAutoFit/>
            </a:bodyPr>
            <a:lstStyle/>
            <a:p>
              <a:r>
                <a:rPr lang="en-IN" sz="1350" b="1" dirty="0">
                  <a:latin typeface="Times New Roman" pitchFamily="18" charset="0"/>
                  <a:cs typeface="Times New Roman" pitchFamily="18" charset="0"/>
                </a:rPr>
                <a:t>4.7 km</a:t>
              </a:r>
            </a:p>
          </p:txBody>
        </p:sp>
        <p:sp>
          <p:nvSpPr>
            <p:cNvPr id="11" name="TextBox 10"/>
            <p:cNvSpPr txBox="1"/>
            <p:nvPr/>
          </p:nvSpPr>
          <p:spPr>
            <a:xfrm rot="19630271">
              <a:off x="565597" y="4491445"/>
              <a:ext cx="882871" cy="677108"/>
            </a:xfrm>
            <a:prstGeom prst="rect">
              <a:avLst/>
            </a:prstGeom>
            <a:noFill/>
          </p:spPr>
          <p:txBody>
            <a:bodyPr wrap="square" rtlCol="0">
              <a:spAutoFit/>
            </a:bodyPr>
            <a:lstStyle/>
            <a:p>
              <a:r>
                <a:rPr lang="en-IN" sz="1350" b="1" dirty="0">
                  <a:latin typeface="Times New Roman" pitchFamily="18" charset="0"/>
                  <a:cs typeface="Times New Roman" pitchFamily="18" charset="0"/>
                </a:rPr>
                <a:t>2.5 km</a:t>
              </a:r>
            </a:p>
          </p:txBody>
        </p:sp>
        <p:cxnSp>
          <p:nvCxnSpPr>
            <p:cNvPr id="12" name="Straight Arrow Connector 11"/>
            <p:cNvCxnSpPr/>
            <p:nvPr/>
          </p:nvCxnSpPr>
          <p:spPr>
            <a:xfrm flipH="1" flipV="1">
              <a:off x="1781504" y="4658416"/>
              <a:ext cx="373782" cy="1253653"/>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4441098">
              <a:off x="1713849" y="4759070"/>
              <a:ext cx="882871" cy="677108"/>
            </a:xfrm>
            <a:prstGeom prst="rect">
              <a:avLst/>
            </a:prstGeom>
            <a:noFill/>
          </p:spPr>
          <p:txBody>
            <a:bodyPr wrap="square" rtlCol="0">
              <a:spAutoFit/>
            </a:bodyPr>
            <a:lstStyle/>
            <a:p>
              <a:r>
                <a:rPr lang="en-IN" sz="1350" b="1" dirty="0">
                  <a:latin typeface="Times New Roman" pitchFamily="18" charset="0"/>
                  <a:cs typeface="Times New Roman" pitchFamily="18" charset="0"/>
                </a:rPr>
                <a:t>2.5 km</a:t>
              </a:r>
            </a:p>
          </p:txBody>
        </p:sp>
        <p:cxnSp>
          <p:nvCxnSpPr>
            <p:cNvPr id="19" name="Straight Arrow Connector 18"/>
            <p:cNvCxnSpPr/>
            <p:nvPr/>
          </p:nvCxnSpPr>
          <p:spPr>
            <a:xfrm flipV="1">
              <a:off x="3941379" y="3294993"/>
              <a:ext cx="4524704" cy="1190179"/>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20486569">
              <a:off x="5315172" y="3445523"/>
              <a:ext cx="882871" cy="677108"/>
            </a:xfrm>
            <a:prstGeom prst="rect">
              <a:avLst/>
            </a:prstGeom>
            <a:noFill/>
          </p:spPr>
          <p:txBody>
            <a:bodyPr wrap="square" rtlCol="0">
              <a:spAutoFit/>
            </a:bodyPr>
            <a:lstStyle/>
            <a:p>
              <a:r>
                <a:rPr lang="en-IN" sz="1350" b="1" dirty="0">
                  <a:latin typeface="Times New Roman" pitchFamily="18" charset="0"/>
                  <a:cs typeface="Times New Roman" pitchFamily="18" charset="0"/>
                </a:rPr>
                <a:t>8.5 km</a:t>
              </a:r>
            </a:p>
          </p:txBody>
        </p:sp>
      </p:grpSp>
      <p:sp>
        <p:nvSpPr>
          <p:cNvPr id="23" name="TextBox 22"/>
          <p:cNvSpPr txBox="1"/>
          <p:nvPr/>
        </p:nvSpPr>
        <p:spPr>
          <a:xfrm rot="21319707">
            <a:off x="2863925" y="4176750"/>
            <a:ext cx="856255" cy="300082"/>
          </a:xfrm>
          <a:prstGeom prst="rect">
            <a:avLst/>
          </a:prstGeom>
          <a:noFill/>
        </p:spPr>
        <p:txBody>
          <a:bodyPr wrap="square" rtlCol="0">
            <a:spAutoFit/>
          </a:bodyPr>
          <a:lstStyle/>
          <a:p>
            <a:r>
              <a:rPr lang="en-IN" sz="1350" b="1" dirty="0">
                <a:solidFill>
                  <a:srgbClr val="FFFF00"/>
                </a:solidFill>
                <a:latin typeface="Times New Roman" pitchFamily="18" charset="0"/>
                <a:cs typeface="Times New Roman" pitchFamily="18" charset="0"/>
              </a:rPr>
              <a:t>Benoda</a:t>
            </a:r>
          </a:p>
        </p:txBody>
      </p:sp>
      <p:sp>
        <p:nvSpPr>
          <p:cNvPr id="24" name="TextBox 23"/>
          <p:cNvSpPr txBox="1"/>
          <p:nvPr/>
        </p:nvSpPr>
        <p:spPr>
          <a:xfrm rot="21319707">
            <a:off x="1076295" y="3746652"/>
            <a:ext cx="856255" cy="300082"/>
          </a:xfrm>
          <a:prstGeom prst="rect">
            <a:avLst/>
          </a:prstGeom>
          <a:noFill/>
        </p:spPr>
        <p:txBody>
          <a:bodyPr wrap="square" rtlCol="0">
            <a:spAutoFit/>
          </a:bodyPr>
          <a:lstStyle/>
          <a:p>
            <a:r>
              <a:rPr lang="en-IN" sz="1350" b="1" dirty="0">
                <a:solidFill>
                  <a:srgbClr val="FFFF00"/>
                </a:solidFill>
                <a:latin typeface="Times New Roman" pitchFamily="18" charset="0"/>
                <a:cs typeface="Times New Roman" pitchFamily="18" charset="0"/>
              </a:rPr>
              <a:t>Nagziri</a:t>
            </a:r>
          </a:p>
        </p:txBody>
      </p:sp>
      <p:sp>
        <p:nvSpPr>
          <p:cNvPr id="25" name="TextBox 24"/>
          <p:cNvSpPr txBox="1"/>
          <p:nvPr/>
        </p:nvSpPr>
        <p:spPr>
          <a:xfrm rot="21319707">
            <a:off x="250109" y="4882717"/>
            <a:ext cx="856255" cy="300082"/>
          </a:xfrm>
          <a:prstGeom prst="rect">
            <a:avLst/>
          </a:prstGeom>
          <a:noFill/>
        </p:spPr>
        <p:txBody>
          <a:bodyPr wrap="square" rtlCol="0">
            <a:spAutoFit/>
          </a:bodyPr>
          <a:lstStyle/>
          <a:p>
            <a:r>
              <a:rPr lang="en-IN" sz="1350" b="1" dirty="0">
                <a:solidFill>
                  <a:srgbClr val="FFFF00"/>
                </a:solidFill>
                <a:latin typeface="Times New Roman" pitchFamily="18" charset="0"/>
                <a:cs typeface="Times New Roman" pitchFamily="18" charset="0"/>
              </a:rPr>
              <a:t>Bargaon</a:t>
            </a:r>
          </a:p>
        </p:txBody>
      </p:sp>
      <p:sp>
        <p:nvSpPr>
          <p:cNvPr id="26" name="TextBox 25"/>
          <p:cNvSpPr txBox="1"/>
          <p:nvPr/>
        </p:nvSpPr>
        <p:spPr>
          <a:xfrm>
            <a:off x="1323517" y="5241001"/>
            <a:ext cx="879099" cy="507831"/>
          </a:xfrm>
          <a:prstGeom prst="rect">
            <a:avLst/>
          </a:prstGeom>
          <a:noFill/>
        </p:spPr>
        <p:txBody>
          <a:bodyPr wrap="square" rtlCol="0">
            <a:spAutoFit/>
          </a:bodyPr>
          <a:lstStyle/>
          <a:p>
            <a:r>
              <a:rPr lang="en-IN" sz="1350" b="1" dirty="0">
                <a:solidFill>
                  <a:srgbClr val="FFFF00"/>
                </a:solidFill>
                <a:latin typeface="Times New Roman" pitchFamily="18" charset="0"/>
                <a:cs typeface="Times New Roman" pitchFamily="18" charset="0"/>
              </a:rPr>
              <a:t>Goregaon</a:t>
            </a:r>
          </a:p>
        </p:txBody>
      </p:sp>
      <p:sp>
        <p:nvSpPr>
          <p:cNvPr id="27" name="TextBox 26"/>
          <p:cNvSpPr txBox="1"/>
          <p:nvPr/>
        </p:nvSpPr>
        <p:spPr>
          <a:xfrm>
            <a:off x="5779053" y="3434985"/>
            <a:ext cx="856255" cy="300082"/>
          </a:xfrm>
          <a:prstGeom prst="rect">
            <a:avLst/>
          </a:prstGeom>
          <a:noFill/>
        </p:spPr>
        <p:txBody>
          <a:bodyPr wrap="square" rtlCol="0">
            <a:spAutoFit/>
          </a:bodyPr>
          <a:lstStyle/>
          <a:p>
            <a:r>
              <a:rPr lang="en-IN" sz="1350" b="1" dirty="0">
                <a:solidFill>
                  <a:srgbClr val="FFFF00"/>
                </a:solidFill>
                <a:latin typeface="Times New Roman" pitchFamily="18" charset="0"/>
                <a:cs typeface="Times New Roman" pitchFamily="18" charset="0"/>
              </a:rPr>
              <a:t>Warud</a:t>
            </a:r>
          </a:p>
        </p:txBody>
      </p:sp>
      <p:sp>
        <p:nvSpPr>
          <p:cNvPr id="3" name="Oval 2"/>
          <p:cNvSpPr/>
          <p:nvPr/>
        </p:nvSpPr>
        <p:spPr>
          <a:xfrm>
            <a:off x="7483078" y="1013548"/>
            <a:ext cx="1534681" cy="1629639"/>
          </a:xfrm>
          <a:prstGeom prst="ellipse">
            <a:avLst/>
          </a:prstGeom>
          <a:no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pic>
        <p:nvPicPr>
          <p:cNvPr id="22" name="Picture 21" descr="E:\BE project wall climbing\Encoder-30-64-64.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556138" y="183214"/>
            <a:ext cx="4572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040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20151030_134724278"/>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9941" y="557996"/>
            <a:ext cx="1790989" cy="2552324"/>
          </a:xfrm>
          <a:prstGeom prst="rect">
            <a:avLst/>
          </a:prstGeom>
          <a:noFill/>
          <a:ln>
            <a:noFill/>
          </a:ln>
        </p:spPr>
      </p:pic>
      <p:pic>
        <p:nvPicPr>
          <p:cNvPr id="6147" name="Picture 3" descr="C:\Users\RAHUL\Downloads\IMG_20151029_15113973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542" y="3533025"/>
            <a:ext cx="1644080" cy="283736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356636" y="91270"/>
            <a:ext cx="2934138" cy="684803"/>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68580" tIns="34290" rIns="68580" bIns="34290">
            <a:spAutoFit/>
          </a:bodyPr>
          <a:lstStyle/>
          <a:p>
            <a:pPr algn="ctr"/>
            <a:r>
              <a:rPr lang="en-US" sz="4000" b="1"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parajita" pitchFamily="34" charset="0"/>
                <a:cs typeface="Aparajita" pitchFamily="34" charset="0"/>
              </a:rPr>
              <a:t>The Study Area</a:t>
            </a:r>
          </a:p>
        </p:txBody>
      </p:sp>
      <p:sp>
        <p:nvSpPr>
          <p:cNvPr id="2" name="TextBox 1"/>
          <p:cNvSpPr txBox="1"/>
          <p:nvPr/>
        </p:nvSpPr>
        <p:spPr>
          <a:xfrm>
            <a:off x="562332" y="6436438"/>
            <a:ext cx="1016732" cy="369332"/>
          </a:xfrm>
          <a:prstGeom prst="rect">
            <a:avLst/>
          </a:prstGeom>
          <a:noFill/>
        </p:spPr>
        <p:txBody>
          <a:bodyPr wrap="square" rtlCol="0">
            <a:spAutoFit/>
          </a:bodyPr>
          <a:lstStyle/>
          <a:p>
            <a:r>
              <a:rPr lang="en-IN" dirty="0">
                <a:latin typeface="Aparajita" pitchFamily="34" charset="0"/>
                <a:cs typeface="Aparajita" pitchFamily="34" charset="0"/>
              </a:rPr>
              <a:t>Root-rot</a:t>
            </a:r>
          </a:p>
        </p:txBody>
      </p:sp>
      <p:pic>
        <p:nvPicPr>
          <p:cNvPr id="1026" name="Picture 2" descr="C:\Users\RAHUL\Downloads\IMG_20151029_150241209 (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6687343" y="2930476"/>
            <a:ext cx="1969399" cy="350596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RAHUL\Downloads\IMG_20151029_15101947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61900" y="822726"/>
            <a:ext cx="3503792" cy="19681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57390" y="3097642"/>
            <a:ext cx="1127232" cy="369332"/>
          </a:xfrm>
          <a:prstGeom prst="rect">
            <a:avLst/>
          </a:prstGeom>
        </p:spPr>
        <p:txBody>
          <a:bodyPr wrap="none">
            <a:spAutoFit/>
          </a:bodyPr>
          <a:lstStyle/>
          <a:p>
            <a:r>
              <a:rPr lang="en-IN" dirty="0">
                <a:latin typeface="Aparajita" pitchFamily="34" charset="0"/>
                <a:cs typeface="Aparajita" pitchFamily="34" charset="0"/>
              </a:rPr>
              <a:t>Fruit Canker</a:t>
            </a:r>
            <a:endParaRPr lang="en-IN" dirty="0"/>
          </a:p>
        </p:txBody>
      </p:sp>
      <p:sp>
        <p:nvSpPr>
          <p:cNvPr id="14" name="TextBox 13"/>
          <p:cNvSpPr txBox="1"/>
          <p:nvPr/>
        </p:nvSpPr>
        <p:spPr>
          <a:xfrm>
            <a:off x="7392261" y="6470399"/>
            <a:ext cx="980903" cy="369332"/>
          </a:xfrm>
          <a:prstGeom prst="rect">
            <a:avLst/>
          </a:prstGeom>
          <a:noFill/>
        </p:spPr>
        <p:txBody>
          <a:bodyPr wrap="square" rtlCol="0">
            <a:spAutoFit/>
          </a:bodyPr>
          <a:lstStyle/>
          <a:p>
            <a:r>
              <a:rPr lang="en-IN" dirty="0">
                <a:latin typeface="Aparajita" pitchFamily="34" charset="0"/>
                <a:cs typeface="Aparajita" pitchFamily="34" charset="0"/>
              </a:rPr>
              <a:t>Gummosis</a:t>
            </a:r>
          </a:p>
        </p:txBody>
      </p:sp>
      <p:pic>
        <p:nvPicPr>
          <p:cNvPr id="1031" name="Picture 7" descr="C:\Users\RAHUL\Downloads\IMG_20151029_143128674 - Copy.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51092" y="837902"/>
            <a:ext cx="2820645" cy="28748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RAHUL\Downloads\IMG_20151029_151024895.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76770" y="3907807"/>
            <a:ext cx="4561977" cy="256259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E:\BE project wall climbing\Encoder-30-64-64.gif"/>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8556138" y="183214"/>
            <a:ext cx="4572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040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037907765"/>
              </p:ext>
            </p:extLst>
          </p:nvPr>
        </p:nvGraphicFramePr>
        <p:xfrm>
          <a:off x="285754" y="646307"/>
          <a:ext cx="8545550" cy="5296046"/>
        </p:xfrm>
        <a:graphic>
          <a:graphicData uri="http://schemas.openxmlformats.org/drawingml/2006/table">
            <a:tbl>
              <a:tblPr firstRow="1" bandRow="1">
                <a:tableStyleId>{5C22544A-7EE6-4342-B048-85BDC9FD1C3A}</a:tableStyleId>
              </a:tblPr>
              <a:tblGrid>
                <a:gridCol w="4272775">
                  <a:extLst>
                    <a:ext uri="{9D8B030D-6E8A-4147-A177-3AD203B41FA5}">
                      <a16:colId xmlns:a16="http://schemas.microsoft.com/office/drawing/2014/main" val="3325971401"/>
                    </a:ext>
                  </a:extLst>
                </a:gridCol>
                <a:gridCol w="4272775">
                  <a:extLst>
                    <a:ext uri="{9D8B030D-6E8A-4147-A177-3AD203B41FA5}">
                      <a16:colId xmlns:a16="http://schemas.microsoft.com/office/drawing/2014/main" val="877831463"/>
                    </a:ext>
                  </a:extLst>
                </a:gridCol>
              </a:tblGrid>
              <a:tr h="397944">
                <a:tc>
                  <a:txBody>
                    <a:bodyPr/>
                    <a:lstStyle/>
                    <a:p>
                      <a:pPr algn="ctr"/>
                      <a:r>
                        <a:rPr lang="en-IN" sz="1700" b="1" dirty="0">
                          <a:latin typeface="Times New Roman" panose="02020603050405020304" pitchFamily="18" charset="0"/>
                          <a:cs typeface="Times New Roman" panose="02020603050405020304" pitchFamily="18" charset="0"/>
                        </a:rPr>
                        <a:t>Sub-meter </a:t>
                      </a:r>
                      <a:r>
                        <a:rPr lang="en-IN" sz="1700" b="1" baseline="0" dirty="0">
                          <a:latin typeface="Times New Roman" panose="02020603050405020304" pitchFamily="18" charset="0"/>
                          <a:cs typeface="Times New Roman" panose="02020603050405020304" pitchFamily="18" charset="0"/>
                        </a:rPr>
                        <a:t> resolution satellite image</a:t>
                      </a:r>
                      <a:endParaRPr lang="en-IN" sz="1700" b="1"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ctr"/>
                      <a:r>
                        <a:rPr lang="en-IN" sz="1700" b="1" dirty="0">
                          <a:latin typeface="Times New Roman" panose="02020603050405020304" pitchFamily="18" charset="0"/>
                          <a:cs typeface="Times New Roman" panose="02020603050405020304" pitchFamily="18" charset="0"/>
                        </a:rPr>
                        <a:t>Drone based high resolution </a:t>
                      </a:r>
                      <a:r>
                        <a:rPr lang="en-IN" sz="1700" b="1" baseline="0" dirty="0">
                          <a:latin typeface="Times New Roman" panose="02020603050405020304" pitchFamily="18" charset="0"/>
                          <a:cs typeface="Times New Roman" panose="02020603050405020304" pitchFamily="18" charset="0"/>
                        </a:rPr>
                        <a:t>image</a:t>
                      </a:r>
                      <a:endParaRPr lang="en-IN" sz="1700" b="1" dirty="0">
                        <a:latin typeface="Times New Roman" panose="02020603050405020304" pitchFamily="18" charset="0"/>
                        <a:cs typeface="Times New Roman" panose="02020603050405020304" pitchFamily="18" charset="0"/>
                      </a:endParaRPr>
                    </a:p>
                  </a:txBody>
                  <a:tcPr marL="68580" marR="68580" marT="34290" marB="34290"/>
                </a:tc>
                <a:extLst>
                  <a:ext uri="{0D108BD9-81ED-4DB2-BD59-A6C34878D82A}">
                    <a16:rowId xmlns:a16="http://schemas.microsoft.com/office/drawing/2014/main" val="2704549741"/>
                  </a:ext>
                </a:extLst>
              </a:tr>
              <a:tr h="634939">
                <a:tc>
                  <a:txBody>
                    <a:bodyPr/>
                    <a:lstStyle/>
                    <a:p>
                      <a:pPr algn="just"/>
                      <a:r>
                        <a:rPr lang="en-IN" sz="1700" b="0" dirty="0">
                          <a:latin typeface="Times New Roman" panose="02020603050405020304" pitchFamily="18" charset="0"/>
                          <a:cs typeface="Times New Roman" panose="02020603050405020304" pitchFamily="18" charset="0"/>
                        </a:rPr>
                        <a:t>Cloud cover and</a:t>
                      </a:r>
                      <a:r>
                        <a:rPr lang="en-IN" sz="1700" b="0" baseline="0" dirty="0">
                          <a:latin typeface="Times New Roman" panose="02020603050405020304" pitchFamily="18" charset="0"/>
                          <a:cs typeface="Times New Roman" panose="02020603050405020304" pitchFamily="18" charset="0"/>
                        </a:rPr>
                        <a:t> atmospheric dust particles create bottleneck on quality of imaging</a:t>
                      </a:r>
                      <a:endParaRPr lang="en-IN" sz="1700" b="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just"/>
                      <a:r>
                        <a:rPr lang="en-IN" sz="1700" b="0" dirty="0">
                          <a:latin typeface="Times New Roman" panose="02020603050405020304" pitchFamily="18" charset="0"/>
                          <a:cs typeface="Times New Roman" panose="02020603050405020304" pitchFamily="18" charset="0"/>
                        </a:rPr>
                        <a:t>NO effect of cloud</a:t>
                      </a:r>
                      <a:r>
                        <a:rPr lang="en-IN" sz="1700" b="0" baseline="0" dirty="0">
                          <a:latin typeface="Times New Roman" panose="02020603050405020304" pitchFamily="18" charset="0"/>
                          <a:cs typeface="Times New Roman" panose="02020603050405020304" pitchFamily="18" charset="0"/>
                        </a:rPr>
                        <a:t> cover or atmospheric dust particles on captured images</a:t>
                      </a:r>
                      <a:endParaRPr lang="en-IN" sz="1700" b="0" dirty="0">
                        <a:latin typeface="Times New Roman" panose="02020603050405020304" pitchFamily="18" charset="0"/>
                        <a:cs typeface="Times New Roman" panose="02020603050405020304" pitchFamily="18" charset="0"/>
                      </a:endParaRPr>
                    </a:p>
                  </a:txBody>
                  <a:tcPr marL="68580" marR="68580" marT="34290" marB="34290"/>
                </a:tc>
                <a:extLst>
                  <a:ext uri="{0D108BD9-81ED-4DB2-BD59-A6C34878D82A}">
                    <a16:rowId xmlns:a16="http://schemas.microsoft.com/office/drawing/2014/main" val="2254615976"/>
                  </a:ext>
                </a:extLst>
              </a:tr>
              <a:tr h="634939">
                <a:tc>
                  <a:txBody>
                    <a:bodyPr/>
                    <a:lstStyle/>
                    <a:p>
                      <a:pPr algn="just"/>
                      <a:r>
                        <a:rPr lang="en-IN" sz="1700" b="0" dirty="0">
                          <a:latin typeface="Times New Roman" panose="02020603050405020304" pitchFamily="18" charset="0"/>
                          <a:cs typeface="Times New Roman" panose="02020603050405020304" pitchFamily="18" charset="0"/>
                        </a:rPr>
                        <a:t>Getting images for civilian purpose takes</a:t>
                      </a:r>
                      <a:r>
                        <a:rPr lang="en-IN" sz="1700" b="0" baseline="0" dirty="0">
                          <a:latin typeface="Times New Roman" panose="02020603050405020304" pitchFamily="18" charset="0"/>
                          <a:cs typeface="Times New Roman" panose="02020603050405020304" pitchFamily="18" charset="0"/>
                        </a:rPr>
                        <a:t> at least 1 week. </a:t>
                      </a:r>
                      <a:endParaRPr lang="en-IN" sz="1700" b="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just"/>
                      <a:r>
                        <a:rPr lang="en-IN" sz="1700" b="0" dirty="0">
                          <a:latin typeface="Times New Roman" panose="02020603050405020304" pitchFamily="18" charset="0"/>
                          <a:cs typeface="Times New Roman" panose="02020603050405020304" pitchFamily="18" charset="0"/>
                        </a:rPr>
                        <a:t>Images can be obtained in hours depending on size of the farm. </a:t>
                      </a:r>
                    </a:p>
                  </a:txBody>
                  <a:tcPr marL="68580" marR="68580" marT="34290" marB="34290"/>
                </a:tc>
                <a:extLst>
                  <a:ext uri="{0D108BD9-81ED-4DB2-BD59-A6C34878D82A}">
                    <a16:rowId xmlns:a16="http://schemas.microsoft.com/office/drawing/2014/main" val="883075358"/>
                  </a:ext>
                </a:extLst>
              </a:tr>
              <a:tr h="907056">
                <a:tc>
                  <a:txBody>
                    <a:bodyPr/>
                    <a:lstStyle/>
                    <a:p>
                      <a:pPr algn="just"/>
                      <a:r>
                        <a:rPr lang="en-IN" sz="1700" b="0" dirty="0">
                          <a:latin typeface="Times New Roman" panose="02020603050405020304" pitchFamily="18" charset="0"/>
                          <a:cs typeface="Times New Roman" panose="02020603050405020304" pitchFamily="18" charset="0"/>
                        </a:rPr>
                        <a:t>Images captured at some fixed time of day depending on frequency of revolution of satellite. </a:t>
                      </a:r>
                    </a:p>
                  </a:txBody>
                  <a:tcPr marL="68580" marR="68580" marT="34290" marB="34290"/>
                </a:tc>
                <a:tc>
                  <a:txBody>
                    <a:bodyPr/>
                    <a:lstStyle/>
                    <a:p>
                      <a:pPr algn="just"/>
                      <a:r>
                        <a:rPr lang="en-IN" sz="1700" b="0" dirty="0">
                          <a:latin typeface="Times New Roman" panose="02020603050405020304" pitchFamily="18" charset="0"/>
                          <a:cs typeface="Times New Roman" panose="02020603050405020304" pitchFamily="18" charset="0"/>
                        </a:rPr>
                        <a:t>Images</a:t>
                      </a:r>
                      <a:r>
                        <a:rPr lang="en-IN" sz="1700" b="0" baseline="0" dirty="0">
                          <a:latin typeface="Times New Roman" panose="02020603050405020304" pitchFamily="18" charset="0"/>
                          <a:cs typeface="Times New Roman" panose="02020603050405020304" pitchFamily="18" charset="0"/>
                        </a:rPr>
                        <a:t> can be captured at desired time of day.</a:t>
                      </a:r>
                      <a:endParaRPr lang="en-IN" sz="1700" b="0" dirty="0">
                        <a:latin typeface="Times New Roman" panose="02020603050405020304" pitchFamily="18" charset="0"/>
                        <a:cs typeface="Times New Roman" panose="02020603050405020304" pitchFamily="18" charset="0"/>
                      </a:endParaRPr>
                    </a:p>
                  </a:txBody>
                  <a:tcPr marL="68580" marR="68580" marT="34290" marB="34290"/>
                </a:tc>
                <a:extLst>
                  <a:ext uri="{0D108BD9-81ED-4DB2-BD59-A6C34878D82A}">
                    <a16:rowId xmlns:a16="http://schemas.microsoft.com/office/drawing/2014/main" val="2070704500"/>
                  </a:ext>
                </a:extLst>
              </a:tr>
              <a:tr h="907056">
                <a:tc>
                  <a:txBody>
                    <a:bodyPr/>
                    <a:lstStyle/>
                    <a:p>
                      <a:pPr algn="just"/>
                      <a:r>
                        <a:rPr lang="en-IN" sz="1700" b="0" dirty="0">
                          <a:latin typeface="Times New Roman" panose="02020603050405020304" pitchFamily="18" charset="0"/>
                          <a:cs typeface="Times New Roman" panose="02020603050405020304" pitchFamily="18" charset="0"/>
                        </a:rPr>
                        <a:t>Maximum available</a:t>
                      </a:r>
                      <a:r>
                        <a:rPr lang="en-IN" sz="1700" b="0" baseline="0" dirty="0">
                          <a:latin typeface="Times New Roman" panose="02020603050405020304" pitchFamily="18" charset="0"/>
                          <a:cs typeface="Times New Roman" panose="02020603050405020304" pitchFamily="18" charset="0"/>
                        </a:rPr>
                        <a:t> Panchromatic </a:t>
                      </a:r>
                      <a:r>
                        <a:rPr lang="en-IN" sz="1700" b="0" dirty="0">
                          <a:latin typeface="Times New Roman" panose="02020603050405020304" pitchFamily="18" charset="0"/>
                          <a:cs typeface="Times New Roman" panose="02020603050405020304" pitchFamily="18" charset="0"/>
                        </a:rPr>
                        <a:t>geometrical resolution is 30 cm</a:t>
                      </a:r>
                      <a:r>
                        <a:rPr lang="en-IN" sz="1700" b="0" baseline="0" dirty="0">
                          <a:latin typeface="Times New Roman" panose="02020603050405020304" pitchFamily="18" charset="0"/>
                          <a:cs typeface="Times New Roman" panose="02020603050405020304" pitchFamily="18" charset="0"/>
                        </a:rPr>
                        <a:t> while Multispectral resolution would be 1.24m.</a:t>
                      </a:r>
                      <a:endParaRPr lang="en-IN" sz="1700" b="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just"/>
                      <a:r>
                        <a:rPr lang="en-IN" sz="1700" b="0" dirty="0">
                          <a:latin typeface="Times New Roman" panose="02020603050405020304" pitchFamily="18" charset="0"/>
                          <a:cs typeface="Times New Roman" panose="02020603050405020304" pitchFamily="18" charset="0"/>
                        </a:rPr>
                        <a:t>Geometrical resolution</a:t>
                      </a:r>
                      <a:r>
                        <a:rPr lang="en-IN" sz="1700" b="0" baseline="0" dirty="0">
                          <a:latin typeface="Times New Roman" panose="02020603050405020304" pitchFamily="18" charset="0"/>
                          <a:cs typeface="Times New Roman" panose="02020603050405020304" pitchFamily="18" charset="0"/>
                        </a:rPr>
                        <a:t> may go around 1 cm. </a:t>
                      </a:r>
                      <a:endParaRPr lang="en-IN" sz="1700" b="0" dirty="0">
                        <a:latin typeface="Times New Roman" panose="02020603050405020304" pitchFamily="18" charset="0"/>
                        <a:cs typeface="Times New Roman" panose="02020603050405020304" pitchFamily="18" charset="0"/>
                      </a:endParaRPr>
                    </a:p>
                  </a:txBody>
                  <a:tcPr marL="68580" marR="68580" marT="34290" marB="34290"/>
                </a:tc>
                <a:extLst>
                  <a:ext uri="{0D108BD9-81ED-4DB2-BD59-A6C34878D82A}">
                    <a16:rowId xmlns:a16="http://schemas.microsoft.com/office/drawing/2014/main" val="3973977066"/>
                  </a:ext>
                </a:extLst>
              </a:tr>
              <a:tr h="907056">
                <a:tc>
                  <a:txBody>
                    <a:bodyPr/>
                    <a:lstStyle/>
                    <a:p>
                      <a:pPr algn="just"/>
                      <a:r>
                        <a:rPr lang="en-IN" sz="1700" b="0" dirty="0">
                          <a:latin typeface="Times New Roman" panose="02020603050405020304" pitchFamily="18" charset="0"/>
                          <a:cs typeface="Times New Roman" panose="02020603050405020304" pitchFamily="18" charset="0"/>
                        </a:rPr>
                        <a:t>Minimum area map</a:t>
                      </a:r>
                      <a:r>
                        <a:rPr lang="en-IN" sz="1700" b="0" baseline="0" dirty="0">
                          <a:latin typeface="Times New Roman" panose="02020603050405020304" pitchFamily="18" charset="0"/>
                          <a:cs typeface="Times New Roman" panose="02020603050405020304" pitchFamily="18" charset="0"/>
                        </a:rPr>
                        <a:t> which can be ordered is 25 square km or more.  (if only natural colour map required then 10 square km)</a:t>
                      </a:r>
                      <a:endParaRPr lang="en-IN" sz="1700" b="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just"/>
                      <a:r>
                        <a:rPr lang="en-IN" sz="1700" b="0" baseline="0" dirty="0">
                          <a:latin typeface="Times New Roman" panose="02020603050405020304" pitchFamily="18" charset="0"/>
                          <a:cs typeface="Times New Roman" panose="02020603050405020304" pitchFamily="18" charset="0"/>
                        </a:rPr>
                        <a:t>Map can be generated for small targeted area which would be much cheaper than satellite imaging.  </a:t>
                      </a:r>
                      <a:endParaRPr lang="en-IN" sz="1700" b="0" dirty="0">
                        <a:latin typeface="Times New Roman" panose="02020603050405020304" pitchFamily="18" charset="0"/>
                        <a:cs typeface="Times New Roman" panose="02020603050405020304" pitchFamily="18" charset="0"/>
                      </a:endParaRPr>
                    </a:p>
                  </a:txBody>
                  <a:tcPr marL="68580" marR="68580" marT="34290" marB="34290"/>
                </a:tc>
                <a:extLst>
                  <a:ext uri="{0D108BD9-81ED-4DB2-BD59-A6C34878D82A}">
                    <a16:rowId xmlns:a16="http://schemas.microsoft.com/office/drawing/2014/main" val="2088119095"/>
                  </a:ext>
                </a:extLst>
              </a:tr>
              <a:tr h="907056">
                <a:tc>
                  <a:txBody>
                    <a:bodyPr/>
                    <a:lstStyle/>
                    <a:p>
                      <a:pPr algn="just"/>
                      <a:r>
                        <a:rPr lang="en-IN" sz="1700" b="0" dirty="0">
                          <a:latin typeface="Times New Roman" panose="02020603050405020304" pitchFamily="18" charset="0"/>
                          <a:cs typeface="Times New Roman" panose="02020603050405020304" pitchFamily="18" charset="0"/>
                        </a:rPr>
                        <a:t>Images</a:t>
                      </a:r>
                      <a:r>
                        <a:rPr lang="en-IN" sz="1700" b="0" baseline="0" dirty="0">
                          <a:latin typeface="Times New Roman" panose="02020603050405020304" pitchFamily="18" charset="0"/>
                          <a:cs typeface="Times New Roman" panose="02020603050405020304" pitchFamily="18" charset="0"/>
                        </a:rPr>
                        <a:t> generally taken with angle making 0 degree with vertical.  </a:t>
                      </a:r>
                      <a:endParaRPr lang="en-IN" sz="1700" b="0" dirty="0">
                        <a:latin typeface="Times New Roman" panose="02020603050405020304" pitchFamily="18" charset="0"/>
                        <a:cs typeface="Times New Roman" panose="02020603050405020304" pitchFamily="18" charset="0"/>
                      </a:endParaRPr>
                    </a:p>
                  </a:txBody>
                  <a:tcPr marL="68580" marR="68580" marT="34290" marB="34290"/>
                </a:tc>
                <a:tc>
                  <a:txBody>
                    <a:bodyPr/>
                    <a:lstStyle/>
                    <a:p>
                      <a:pPr algn="just"/>
                      <a:r>
                        <a:rPr lang="en-IN" sz="1700" b="0" dirty="0">
                          <a:latin typeface="Times New Roman" panose="02020603050405020304" pitchFamily="18" charset="0"/>
                          <a:cs typeface="Times New Roman" panose="02020603050405020304" pitchFamily="18" charset="0"/>
                        </a:rPr>
                        <a:t>Images at different angle can be taken which</a:t>
                      </a:r>
                      <a:r>
                        <a:rPr lang="en-IN" sz="1700" b="0" baseline="0" dirty="0">
                          <a:latin typeface="Times New Roman" panose="02020603050405020304" pitchFamily="18" charset="0"/>
                          <a:cs typeface="Times New Roman" panose="02020603050405020304" pitchFamily="18" charset="0"/>
                        </a:rPr>
                        <a:t> will help in getting architectural information of Orchards.</a:t>
                      </a:r>
                      <a:endParaRPr lang="en-IN" sz="1700" b="0" dirty="0">
                        <a:latin typeface="Times New Roman" panose="02020603050405020304" pitchFamily="18" charset="0"/>
                        <a:cs typeface="Times New Roman" panose="02020603050405020304" pitchFamily="18" charset="0"/>
                      </a:endParaRPr>
                    </a:p>
                  </a:txBody>
                  <a:tcPr marL="68580" marR="68580" marT="34290" marB="34290"/>
                </a:tc>
                <a:extLst>
                  <a:ext uri="{0D108BD9-81ED-4DB2-BD59-A6C34878D82A}">
                    <a16:rowId xmlns:a16="http://schemas.microsoft.com/office/drawing/2014/main" val="390368731"/>
                  </a:ext>
                </a:extLst>
              </a:tr>
            </a:tbl>
          </a:graphicData>
        </a:graphic>
      </p:graphicFrame>
      <p:sp>
        <p:nvSpPr>
          <p:cNvPr id="3" name="Rectangle 2"/>
          <p:cNvSpPr/>
          <p:nvPr/>
        </p:nvSpPr>
        <p:spPr>
          <a:xfrm>
            <a:off x="171450" y="5913777"/>
            <a:ext cx="8972550" cy="954107"/>
          </a:xfrm>
          <a:prstGeom prst="rect">
            <a:avLst/>
          </a:prstGeom>
        </p:spPr>
        <p:txBody>
          <a:bodyPr wrap="square">
            <a:spAutoFit/>
          </a:bodyPr>
          <a:lstStyle/>
          <a:p>
            <a:pPr algn="ctr"/>
            <a:r>
              <a:rPr lang="en-IN" sz="1400" dirty="0"/>
              <a:t>Source1: </a:t>
            </a:r>
            <a:r>
              <a:rPr lang="en-IN" sz="1400" dirty="0">
                <a:hlinkClick r:id="rId2"/>
              </a:rPr>
              <a:t>http://www.landinfo.com/satellite-imagery-pricing.html</a:t>
            </a:r>
            <a:r>
              <a:rPr lang="en-IN" sz="1400" dirty="0"/>
              <a:t>		</a:t>
            </a:r>
          </a:p>
          <a:p>
            <a:pPr algn="ctr"/>
            <a:r>
              <a:rPr lang="en-IN" sz="1400" dirty="0"/>
              <a:t>Source2: </a:t>
            </a:r>
            <a:r>
              <a:rPr lang="en-IN" sz="1400" dirty="0">
                <a:hlinkClick r:id="rId3"/>
              </a:rPr>
              <a:t>http://www.satimagingcorp.com/satellite-sensors/geoeye-2/</a:t>
            </a:r>
            <a:endParaRPr lang="en-IN" sz="1400" dirty="0"/>
          </a:p>
          <a:p>
            <a:pPr algn="ctr"/>
            <a:r>
              <a:rPr lang="en-IN" sz="1400" dirty="0"/>
              <a:t>Source3: only natural colour map: </a:t>
            </a:r>
            <a:r>
              <a:rPr lang="en-IN" sz="1400" dirty="0">
                <a:hlinkClick r:id="rId4"/>
              </a:rPr>
              <a:t>http://cms.mapmart.com/Products/SatelliteImagery/AvailableImmediately.aspx</a:t>
            </a:r>
            <a:r>
              <a:rPr lang="en-IN" sz="1400" dirty="0"/>
              <a:t> </a:t>
            </a:r>
          </a:p>
          <a:p>
            <a:pPr algn="ctr"/>
            <a:r>
              <a:rPr lang="en-IN" sz="1400" dirty="0"/>
              <a:t>Source3: </a:t>
            </a:r>
            <a:r>
              <a:rPr lang="en-IN" sz="1400" dirty="0">
                <a:hlinkClick r:id="rId5"/>
              </a:rPr>
              <a:t>http://rami-benchmark.jrc.ec.europa.eu/</a:t>
            </a:r>
            <a:r>
              <a:rPr lang="en-IN" sz="1400" dirty="0"/>
              <a:t>  </a:t>
            </a:r>
          </a:p>
        </p:txBody>
      </p:sp>
      <p:sp>
        <p:nvSpPr>
          <p:cNvPr id="5" name="Rectangle 4"/>
          <p:cNvSpPr/>
          <p:nvPr/>
        </p:nvSpPr>
        <p:spPr>
          <a:xfrm>
            <a:off x="3157795" y="0"/>
            <a:ext cx="2999860" cy="607859"/>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68580" tIns="34290" rIns="68580" bIns="34290">
            <a:spAutoFit/>
          </a:bodyPr>
          <a:lstStyle/>
          <a:p>
            <a:pPr algn="ctr"/>
            <a:r>
              <a:rPr lang="en-US" sz="3500" b="1"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parajita" pitchFamily="34" charset="0"/>
                <a:cs typeface="Aparajita" pitchFamily="34" charset="0"/>
              </a:rPr>
              <a:t>Platform Selection</a:t>
            </a:r>
          </a:p>
        </p:txBody>
      </p:sp>
      <p:pic>
        <p:nvPicPr>
          <p:cNvPr id="6" name="Picture 5" descr="E:\BE project wall climbing\Encoder-30-64-64.gif"/>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8556138" y="183214"/>
            <a:ext cx="4572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478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116517" y="142875"/>
            <a:ext cx="3370154" cy="684803"/>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lIns="68580" tIns="34290" rIns="68580" bIns="34290">
            <a:spAutoFit/>
          </a:bodyPr>
          <a:lstStyle/>
          <a:p>
            <a:pPr algn="ctr"/>
            <a:r>
              <a:rPr lang="en-US" sz="4000" b="1"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parajita" pitchFamily="34" charset="0"/>
                <a:cs typeface="Aparajita" pitchFamily="34" charset="0"/>
              </a:rPr>
              <a:t>Selection of Drone</a:t>
            </a:r>
          </a:p>
        </p:txBody>
      </p:sp>
      <p:graphicFrame>
        <p:nvGraphicFramePr>
          <p:cNvPr id="2" name="Table 1"/>
          <p:cNvGraphicFramePr>
            <a:graphicFrameLocks noGrp="1"/>
          </p:cNvGraphicFramePr>
          <p:nvPr>
            <p:extLst>
              <p:ext uri="{D42A27DB-BD31-4B8C-83A1-F6EECF244321}">
                <p14:modId xmlns:p14="http://schemas.microsoft.com/office/powerpoint/2010/main" val="675107503"/>
              </p:ext>
            </p:extLst>
          </p:nvPr>
        </p:nvGraphicFramePr>
        <p:xfrm>
          <a:off x="106415" y="827678"/>
          <a:ext cx="5510051" cy="5895065"/>
        </p:xfrm>
        <a:graphic>
          <a:graphicData uri="http://schemas.openxmlformats.org/drawingml/2006/table">
            <a:tbl>
              <a:tblPr firstRow="1" firstCol="1" bandRow="1">
                <a:tableStyleId>{5C22544A-7EE6-4342-B048-85BDC9FD1C3A}</a:tableStyleId>
              </a:tblPr>
              <a:tblGrid>
                <a:gridCol w="522235">
                  <a:extLst>
                    <a:ext uri="{9D8B030D-6E8A-4147-A177-3AD203B41FA5}">
                      <a16:colId xmlns:a16="http://schemas.microsoft.com/office/drawing/2014/main" val="20000"/>
                    </a:ext>
                  </a:extLst>
                </a:gridCol>
                <a:gridCol w="2428875">
                  <a:extLst>
                    <a:ext uri="{9D8B030D-6E8A-4147-A177-3AD203B41FA5}">
                      <a16:colId xmlns:a16="http://schemas.microsoft.com/office/drawing/2014/main" val="20001"/>
                    </a:ext>
                  </a:extLst>
                </a:gridCol>
                <a:gridCol w="2558941">
                  <a:extLst>
                    <a:ext uri="{9D8B030D-6E8A-4147-A177-3AD203B41FA5}">
                      <a16:colId xmlns:a16="http://schemas.microsoft.com/office/drawing/2014/main" val="20002"/>
                    </a:ext>
                  </a:extLst>
                </a:gridCol>
              </a:tblGrid>
              <a:tr h="441728">
                <a:tc>
                  <a:txBody>
                    <a:bodyPr/>
                    <a:lstStyle/>
                    <a:p>
                      <a:pPr algn="ctr">
                        <a:lnSpc>
                          <a:spcPct val="115000"/>
                        </a:lnSpc>
                        <a:spcAft>
                          <a:spcPts val="0"/>
                        </a:spcAft>
                        <a:tabLst>
                          <a:tab pos="1333500" algn="l"/>
                        </a:tabLst>
                      </a:pPr>
                      <a:r>
                        <a:rPr lang="en-US" sz="2100" dirty="0">
                          <a:effectLst/>
                          <a:latin typeface="Aparajita" pitchFamily="34" charset="0"/>
                          <a:cs typeface="Aparajita" pitchFamily="34" charset="0"/>
                        </a:rPr>
                        <a:t>Sr. No</a:t>
                      </a:r>
                      <a:endParaRPr lang="en-IN" sz="2100" dirty="0">
                        <a:effectLst/>
                        <a:latin typeface="Aparajita" pitchFamily="34" charset="0"/>
                        <a:ea typeface="Calibri"/>
                        <a:cs typeface="Aparajita" pitchFamily="34" charset="0"/>
                      </a:endParaRPr>
                    </a:p>
                  </a:txBody>
                  <a:tcPr marL="51435" marR="51435" marT="0" marB="0"/>
                </a:tc>
                <a:tc>
                  <a:txBody>
                    <a:bodyPr/>
                    <a:lstStyle/>
                    <a:p>
                      <a:pPr algn="ctr">
                        <a:lnSpc>
                          <a:spcPct val="115000"/>
                        </a:lnSpc>
                        <a:spcAft>
                          <a:spcPts val="0"/>
                        </a:spcAft>
                        <a:tabLst>
                          <a:tab pos="1333500" algn="l"/>
                        </a:tabLst>
                      </a:pPr>
                      <a:r>
                        <a:rPr lang="en-US" sz="2100" dirty="0">
                          <a:effectLst/>
                          <a:latin typeface="Aparajita" pitchFamily="34" charset="0"/>
                          <a:cs typeface="Aparajita" pitchFamily="34" charset="0"/>
                        </a:rPr>
                        <a:t>Fixed Wing</a:t>
                      </a:r>
                      <a:endParaRPr lang="en-IN" sz="2100" dirty="0">
                        <a:effectLst/>
                        <a:latin typeface="Aparajita" pitchFamily="34" charset="0"/>
                        <a:ea typeface="Calibri"/>
                        <a:cs typeface="Aparajita" pitchFamily="34" charset="0"/>
                      </a:endParaRPr>
                    </a:p>
                  </a:txBody>
                  <a:tcPr marL="51435" marR="51435" marT="0" marB="0"/>
                </a:tc>
                <a:tc>
                  <a:txBody>
                    <a:bodyPr/>
                    <a:lstStyle/>
                    <a:p>
                      <a:pPr algn="ctr">
                        <a:lnSpc>
                          <a:spcPct val="115000"/>
                        </a:lnSpc>
                        <a:spcAft>
                          <a:spcPts val="0"/>
                        </a:spcAft>
                        <a:tabLst>
                          <a:tab pos="1333500" algn="l"/>
                        </a:tabLst>
                      </a:pPr>
                      <a:r>
                        <a:rPr lang="en-US" sz="2100">
                          <a:effectLst/>
                          <a:latin typeface="Aparajita" pitchFamily="34" charset="0"/>
                          <a:cs typeface="Aparajita" pitchFamily="34" charset="0"/>
                        </a:rPr>
                        <a:t>Multi Rotor</a:t>
                      </a:r>
                      <a:endParaRPr lang="en-IN" sz="2100">
                        <a:effectLst/>
                        <a:latin typeface="Aparajita" pitchFamily="34" charset="0"/>
                        <a:ea typeface="Calibri"/>
                        <a:cs typeface="Aparajita" pitchFamily="34" charset="0"/>
                      </a:endParaRPr>
                    </a:p>
                  </a:txBody>
                  <a:tcPr marL="51435" marR="51435" marT="0" marB="0"/>
                </a:tc>
                <a:extLst>
                  <a:ext uri="{0D108BD9-81ED-4DB2-BD59-A6C34878D82A}">
                    <a16:rowId xmlns:a16="http://schemas.microsoft.com/office/drawing/2014/main" val="10000"/>
                  </a:ext>
                </a:extLst>
              </a:tr>
              <a:tr h="798585">
                <a:tc>
                  <a:txBody>
                    <a:bodyPr/>
                    <a:lstStyle/>
                    <a:p>
                      <a:pPr algn="ctr">
                        <a:lnSpc>
                          <a:spcPct val="115000"/>
                        </a:lnSpc>
                        <a:spcAft>
                          <a:spcPts val="0"/>
                        </a:spcAft>
                        <a:tabLst>
                          <a:tab pos="1333500" algn="l"/>
                        </a:tabLst>
                      </a:pPr>
                      <a:r>
                        <a:rPr lang="en-US" sz="2100">
                          <a:effectLst/>
                          <a:latin typeface="Aparajita" pitchFamily="34" charset="0"/>
                          <a:cs typeface="Aparajita" pitchFamily="34" charset="0"/>
                        </a:rPr>
                        <a:t>1</a:t>
                      </a:r>
                      <a:endParaRPr lang="en-IN" sz="2100">
                        <a:effectLst/>
                        <a:latin typeface="Aparajita" pitchFamily="34" charset="0"/>
                        <a:ea typeface="Calibri"/>
                        <a:cs typeface="Aparajita" pitchFamily="34" charset="0"/>
                      </a:endParaRPr>
                    </a:p>
                  </a:txBody>
                  <a:tcPr marL="51435" marR="51435" marT="0" marB="0"/>
                </a:tc>
                <a:tc>
                  <a:txBody>
                    <a:bodyPr/>
                    <a:lstStyle/>
                    <a:p>
                      <a:pPr algn="just">
                        <a:lnSpc>
                          <a:spcPct val="115000"/>
                        </a:lnSpc>
                        <a:spcAft>
                          <a:spcPts val="0"/>
                        </a:spcAft>
                        <a:tabLst>
                          <a:tab pos="1333500" algn="l"/>
                        </a:tabLst>
                      </a:pPr>
                      <a:r>
                        <a:rPr lang="en-US" sz="2000">
                          <a:effectLst/>
                          <a:latin typeface="Aparajita" pitchFamily="34" charset="0"/>
                          <a:cs typeface="Aparajita" pitchFamily="34" charset="0"/>
                        </a:rPr>
                        <a:t>Needs direct human handling for taking off</a:t>
                      </a:r>
                      <a:endParaRPr lang="en-IN" sz="2000">
                        <a:effectLst/>
                        <a:latin typeface="Aparajita" pitchFamily="34" charset="0"/>
                        <a:ea typeface="Calibri"/>
                        <a:cs typeface="Aparajita" pitchFamily="34" charset="0"/>
                      </a:endParaRPr>
                    </a:p>
                  </a:txBody>
                  <a:tcPr marL="51435" marR="51435" marT="0" marB="0"/>
                </a:tc>
                <a:tc>
                  <a:txBody>
                    <a:bodyPr/>
                    <a:lstStyle/>
                    <a:p>
                      <a:pPr algn="just">
                        <a:lnSpc>
                          <a:spcPct val="115000"/>
                        </a:lnSpc>
                        <a:spcAft>
                          <a:spcPts val="0"/>
                        </a:spcAft>
                        <a:tabLst>
                          <a:tab pos="1333500" algn="l"/>
                        </a:tabLst>
                      </a:pPr>
                      <a:r>
                        <a:rPr lang="en-US" sz="2000">
                          <a:effectLst/>
                          <a:latin typeface="Aparajita" pitchFamily="34" charset="0"/>
                          <a:cs typeface="Aparajita" pitchFamily="34" charset="0"/>
                        </a:rPr>
                        <a:t>No need of direct human handling for taking off</a:t>
                      </a:r>
                      <a:endParaRPr lang="en-IN" sz="2000">
                        <a:effectLst/>
                        <a:latin typeface="Aparajita" pitchFamily="34" charset="0"/>
                        <a:ea typeface="Calibri"/>
                        <a:cs typeface="Aparajita" pitchFamily="34" charset="0"/>
                      </a:endParaRPr>
                    </a:p>
                  </a:txBody>
                  <a:tcPr marL="51435" marR="51435" marT="0" marB="0"/>
                </a:tc>
                <a:extLst>
                  <a:ext uri="{0D108BD9-81ED-4DB2-BD59-A6C34878D82A}">
                    <a16:rowId xmlns:a16="http://schemas.microsoft.com/office/drawing/2014/main" val="10001"/>
                  </a:ext>
                </a:extLst>
              </a:tr>
              <a:tr h="798585">
                <a:tc>
                  <a:txBody>
                    <a:bodyPr/>
                    <a:lstStyle/>
                    <a:p>
                      <a:pPr algn="ctr">
                        <a:lnSpc>
                          <a:spcPct val="115000"/>
                        </a:lnSpc>
                        <a:spcAft>
                          <a:spcPts val="0"/>
                        </a:spcAft>
                        <a:tabLst>
                          <a:tab pos="1333500" algn="l"/>
                        </a:tabLst>
                      </a:pPr>
                      <a:r>
                        <a:rPr lang="en-US" sz="2100">
                          <a:effectLst/>
                          <a:latin typeface="Aparajita" pitchFamily="34" charset="0"/>
                          <a:cs typeface="Aparajita" pitchFamily="34" charset="0"/>
                        </a:rPr>
                        <a:t>2</a:t>
                      </a:r>
                      <a:endParaRPr lang="en-IN" sz="2100">
                        <a:effectLst/>
                        <a:latin typeface="Aparajita" pitchFamily="34" charset="0"/>
                        <a:ea typeface="Calibri"/>
                        <a:cs typeface="Aparajita" pitchFamily="34" charset="0"/>
                      </a:endParaRPr>
                    </a:p>
                  </a:txBody>
                  <a:tcPr marL="51435" marR="51435" marT="0" marB="0"/>
                </a:tc>
                <a:tc>
                  <a:txBody>
                    <a:bodyPr/>
                    <a:lstStyle/>
                    <a:p>
                      <a:pPr algn="just">
                        <a:lnSpc>
                          <a:spcPct val="115000"/>
                        </a:lnSpc>
                        <a:spcAft>
                          <a:spcPts val="0"/>
                        </a:spcAft>
                        <a:tabLst>
                          <a:tab pos="1333500" algn="l"/>
                        </a:tabLst>
                      </a:pPr>
                      <a:r>
                        <a:rPr lang="en-US" sz="2000" dirty="0">
                          <a:effectLst/>
                          <a:latin typeface="Aparajita" pitchFamily="34" charset="0"/>
                          <a:cs typeface="Aparajita" pitchFamily="34" charset="0"/>
                        </a:rPr>
                        <a:t>Requires landing stripe for safe landing</a:t>
                      </a:r>
                      <a:endParaRPr lang="en-IN" sz="2000" dirty="0">
                        <a:effectLst/>
                        <a:latin typeface="Aparajita" pitchFamily="34" charset="0"/>
                        <a:ea typeface="Calibri"/>
                        <a:cs typeface="Aparajita" pitchFamily="34" charset="0"/>
                      </a:endParaRPr>
                    </a:p>
                  </a:txBody>
                  <a:tcPr marL="51435" marR="51435" marT="0" marB="0"/>
                </a:tc>
                <a:tc>
                  <a:txBody>
                    <a:bodyPr/>
                    <a:lstStyle/>
                    <a:p>
                      <a:pPr algn="just">
                        <a:lnSpc>
                          <a:spcPct val="115000"/>
                        </a:lnSpc>
                        <a:spcAft>
                          <a:spcPts val="0"/>
                        </a:spcAft>
                        <a:tabLst>
                          <a:tab pos="1333500" algn="l"/>
                        </a:tabLst>
                      </a:pPr>
                      <a:r>
                        <a:rPr lang="en-US" sz="2000" dirty="0">
                          <a:effectLst/>
                          <a:latin typeface="Aparajita" pitchFamily="34" charset="0"/>
                          <a:cs typeface="Aparajita" pitchFamily="34" charset="0"/>
                        </a:rPr>
                        <a:t>Can land in small area, No need of landing stripe</a:t>
                      </a:r>
                      <a:endParaRPr lang="en-IN" sz="2000" dirty="0">
                        <a:effectLst/>
                        <a:latin typeface="Aparajita" pitchFamily="34" charset="0"/>
                        <a:ea typeface="Calibri"/>
                        <a:cs typeface="Aparajita" pitchFamily="34" charset="0"/>
                      </a:endParaRPr>
                    </a:p>
                  </a:txBody>
                  <a:tcPr marL="51435" marR="51435" marT="0" marB="0"/>
                </a:tc>
                <a:extLst>
                  <a:ext uri="{0D108BD9-81ED-4DB2-BD59-A6C34878D82A}">
                    <a16:rowId xmlns:a16="http://schemas.microsoft.com/office/drawing/2014/main" val="10002"/>
                  </a:ext>
                </a:extLst>
              </a:tr>
              <a:tr h="798585">
                <a:tc>
                  <a:txBody>
                    <a:bodyPr/>
                    <a:lstStyle/>
                    <a:p>
                      <a:pPr algn="ctr">
                        <a:lnSpc>
                          <a:spcPct val="115000"/>
                        </a:lnSpc>
                        <a:spcAft>
                          <a:spcPts val="0"/>
                        </a:spcAft>
                        <a:tabLst>
                          <a:tab pos="1333500" algn="l"/>
                        </a:tabLst>
                      </a:pPr>
                      <a:r>
                        <a:rPr lang="en-US" sz="2100">
                          <a:effectLst/>
                          <a:latin typeface="Aparajita" pitchFamily="34" charset="0"/>
                          <a:cs typeface="Aparajita" pitchFamily="34" charset="0"/>
                        </a:rPr>
                        <a:t>3</a:t>
                      </a:r>
                      <a:endParaRPr lang="en-IN" sz="2100">
                        <a:effectLst/>
                        <a:latin typeface="Aparajita" pitchFamily="34" charset="0"/>
                        <a:ea typeface="Calibri"/>
                        <a:cs typeface="Aparajita" pitchFamily="34" charset="0"/>
                      </a:endParaRPr>
                    </a:p>
                  </a:txBody>
                  <a:tcPr marL="51435" marR="51435" marT="0" marB="0"/>
                </a:tc>
                <a:tc>
                  <a:txBody>
                    <a:bodyPr/>
                    <a:lstStyle/>
                    <a:p>
                      <a:pPr algn="just">
                        <a:lnSpc>
                          <a:spcPct val="115000"/>
                        </a:lnSpc>
                        <a:spcAft>
                          <a:spcPts val="0"/>
                        </a:spcAft>
                        <a:tabLst>
                          <a:tab pos="1333500" algn="l"/>
                        </a:tabLst>
                      </a:pPr>
                      <a:r>
                        <a:rPr lang="en-US" sz="2000" dirty="0">
                          <a:effectLst/>
                          <a:latin typeface="Aparajita" pitchFamily="34" charset="0"/>
                          <a:cs typeface="Aparajita" pitchFamily="34" charset="0"/>
                        </a:rPr>
                        <a:t>Unstable in windy condition</a:t>
                      </a:r>
                      <a:endParaRPr lang="en-IN" sz="2000" dirty="0">
                        <a:effectLst/>
                        <a:latin typeface="Aparajita" pitchFamily="34" charset="0"/>
                        <a:ea typeface="Calibri"/>
                        <a:cs typeface="Aparajita" pitchFamily="34" charset="0"/>
                      </a:endParaRPr>
                    </a:p>
                  </a:txBody>
                  <a:tcPr marL="51435" marR="51435" marT="0" marB="0"/>
                </a:tc>
                <a:tc>
                  <a:txBody>
                    <a:bodyPr/>
                    <a:lstStyle/>
                    <a:p>
                      <a:pPr algn="just">
                        <a:lnSpc>
                          <a:spcPct val="115000"/>
                        </a:lnSpc>
                        <a:spcAft>
                          <a:spcPts val="0"/>
                        </a:spcAft>
                        <a:tabLst>
                          <a:tab pos="1333500" algn="l"/>
                        </a:tabLst>
                      </a:pPr>
                      <a:r>
                        <a:rPr lang="en-US" sz="2000">
                          <a:effectLst/>
                          <a:latin typeface="Aparajita" pitchFamily="34" charset="0"/>
                          <a:cs typeface="Aparajita" pitchFamily="34" charset="0"/>
                        </a:rPr>
                        <a:t>Relatively more stable in windy condition</a:t>
                      </a:r>
                      <a:endParaRPr lang="en-IN" sz="2000">
                        <a:effectLst/>
                        <a:latin typeface="Aparajita" pitchFamily="34" charset="0"/>
                        <a:ea typeface="Calibri"/>
                        <a:cs typeface="Aparajita" pitchFamily="34" charset="0"/>
                      </a:endParaRPr>
                    </a:p>
                  </a:txBody>
                  <a:tcPr marL="51435" marR="51435" marT="0" marB="0"/>
                </a:tc>
                <a:extLst>
                  <a:ext uri="{0D108BD9-81ED-4DB2-BD59-A6C34878D82A}">
                    <a16:rowId xmlns:a16="http://schemas.microsoft.com/office/drawing/2014/main" val="10003"/>
                  </a:ext>
                </a:extLst>
              </a:tr>
              <a:tr h="798585">
                <a:tc>
                  <a:txBody>
                    <a:bodyPr/>
                    <a:lstStyle/>
                    <a:p>
                      <a:pPr algn="ctr">
                        <a:lnSpc>
                          <a:spcPct val="115000"/>
                        </a:lnSpc>
                        <a:spcAft>
                          <a:spcPts val="0"/>
                        </a:spcAft>
                        <a:tabLst>
                          <a:tab pos="1333500" algn="l"/>
                        </a:tabLst>
                      </a:pPr>
                      <a:r>
                        <a:rPr lang="en-US" sz="2100">
                          <a:effectLst/>
                          <a:latin typeface="Aparajita" pitchFamily="34" charset="0"/>
                          <a:cs typeface="Aparajita" pitchFamily="34" charset="0"/>
                        </a:rPr>
                        <a:t>4</a:t>
                      </a:r>
                      <a:endParaRPr lang="en-IN" sz="2100">
                        <a:effectLst/>
                        <a:latin typeface="Aparajita" pitchFamily="34" charset="0"/>
                        <a:ea typeface="Calibri"/>
                        <a:cs typeface="Aparajita" pitchFamily="34" charset="0"/>
                      </a:endParaRPr>
                    </a:p>
                  </a:txBody>
                  <a:tcPr marL="51435" marR="51435" marT="0" marB="0"/>
                </a:tc>
                <a:tc>
                  <a:txBody>
                    <a:bodyPr/>
                    <a:lstStyle/>
                    <a:p>
                      <a:pPr algn="just">
                        <a:lnSpc>
                          <a:spcPct val="115000"/>
                        </a:lnSpc>
                        <a:spcAft>
                          <a:spcPts val="0"/>
                        </a:spcAft>
                        <a:tabLst>
                          <a:tab pos="1333500" algn="l"/>
                        </a:tabLst>
                      </a:pPr>
                      <a:r>
                        <a:rPr lang="en-US" sz="2000">
                          <a:effectLst/>
                          <a:latin typeface="Aparajita" pitchFamily="34" charset="0"/>
                          <a:cs typeface="Aparajita" pitchFamily="34" charset="0"/>
                        </a:rPr>
                        <a:t>Can’t be stopped during flight</a:t>
                      </a:r>
                      <a:endParaRPr lang="en-IN" sz="2000">
                        <a:effectLst/>
                        <a:latin typeface="Aparajita" pitchFamily="34" charset="0"/>
                        <a:ea typeface="Calibri"/>
                        <a:cs typeface="Aparajita" pitchFamily="34" charset="0"/>
                      </a:endParaRPr>
                    </a:p>
                  </a:txBody>
                  <a:tcPr marL="51435" marR="51435" marT="0" marB="0"/>
                </a:tc>
                <a:tc>
                  <a:txBody>
                    <a:bodyPr/>
                    <a:lstStyle/>
                    <a:p>
                      <a:pPr algn="just">
                        <a:lnSpc>
                          <a:spcPct val="115000"/>
                        </a:lnSpc>
                        <a:spcAft>
                          <a:spcPts val="0"/>
                        </a:spcAft>
                        <a:tabLst>
                          <a:tab pos="1333500" algn="l"/>
                        </a:tabLst>
                      </a:pPr>
                      <a:r>
                        <a:rPr lang="en-US" sz="2000">
                          <a:effectLst/>
                          <a:latin typeface="Aparajita" pitchFamily="34" charset="0"/>
                          <a:cs typeface="Aparajita" pitchFamily="34" charset="0"/>
                        </a:rPr>
                        <a:t>Can be stopped during flight</a:t>
                      </a:r>
                      <a:endParaRPr lang="en-IN" sz="2000">
                        <a:effectLst/>
                        <a:latin typeface="Aparajita" pitchFamily="34" charset="0"/>
                        <a:ea typeface="Calibri"/>
                        <a:cs typeface="Aparajita" pitchFamily="34" charset="0"/>
                      </a:endParaRPr>
                    </a:p>
                  </a:txBody>
                  <a:tcPr marL="51435" marR="51435" marT="0" marB="0"/>
                </a:tc>
                <a:extLst>
                  <a:ext uri="{0D108BD9-81ED-4DB2-BD59-A6C34878D82A}">
                    <a16:rowId xmlns:a16="http://schemas.microsoft.com/office/drawing/2014/main" val="10004"/>
                  </a:ext>
                </a:extLst>
              </a:tr>
              <a:tr h="1166048">
                <a:tc>
                  <a:txBody>
                    <a:bodyPr/>
                    <a:lstStyle/>
                    <a:p>
                      <a:pPr algn="ctr">
                        <a:lnSpc>
                          <a:spcPct val="115000"/>
                        </a:lnSpc>
                        <a:spcAft>
                          <a:spcPts val="0"/>
                        </a:spcAft>
                        <a:tabLst>
                          <a:tab pos="1333500" algn="l"/>
                        </a:tabLst>
                      </a:pPr>
                      <a:r>
                        <a:rPr lang="en-US" sz="2100">
                          <a:effectLst/>
                          <a:latin typeface="Aparajita" pitchFamily="34" charset="0"/>
                          <a:cs typeface="Aparajita" pitchFamily="34" charset="0"/>
                        </a:rPr>
                        <a:t>5</a:t>
                      </a:r>
                      <a:endParaRPr lang="en-IN" sz="2100">
                        <a:effectLst/>
                        <a:latin typeface="Aparajita" pitchFamily="34" charset="0"/>
                        <a:ea typeface="Calibri"/>
                        <a:cs typeface="Aparajita" pitchFamily="34" charset="0"/>
                      </a:endParaRPr>
                    </a:p>
                  </a:txBody>
                  <a:tcPr marL="51435" marR="51435" marT="0" marB="0"/>
                </a:tc>
                <a:tc>
                  <a:txBody>
                    <a:bodyPr/>
                    <a:lstStyle/>
                    <a:p>
                      <a:pPr algn="just">
                        <a:lnSpc>
                          <a:spcPct val="115000"/>
                        </a:lnSpc>
                        <a:spcAft>
                          <a:spcPts val="0"/>
                        </a:spcAft>
                        <a:tabLst>
                          <a:tab pos="1333500" algn="l"/>
                        </a:tabLst>
                      </a:pPr>
                      <a:r>
                        <a:rPr lang="en-US" sz="2000">
                          <a:effectLst/>
                          <a:latin typeface="Aparajita" pitchFamily="34" charset="0"/>
                          <a:cs typeface="Aparajita" pitchFamily="34" charset="0"/>
                        </a:rPr>
                        <a:t>Flight speed is relatively high and thus can cover more distance in same time</a:t>
                      </a:r>
                      <a:endParaRPr lang="en-IN" sz="2000">
                        <a:effectLst/>
                        <a:latin typeface="Aparajita" pitchFamily="34" charset="0"/>
                        <a:ea typeface="Calibri"/>
                        <a:cs typeface="Aparajita" pitchFamily="34" charset="0"/>
                      </a:endParaRPr>
                    </a:p>
                  </a:txBody>
                  <a:tcPr marL="51435" marR="51435" marT="0" marB="0"/>
                </a:tc>
                <a:tc>
                  <a:txBody>
                    <a:bodyPr/>
                    <a:lstStyle/>
                    <a:p>
                      <a:pPr algn="just">
                        <a:lnSpc>
                          <a:spcPct val="115000"/>
                        </a:lnSpc>
                        <a:spcAft>
                          <a:spcPts val="0"/>
                        </a:spcAft>
                        <a:tabLst>
                          <a:tab pos="1333500" algn="l"/>
                        </a:tabLst>
                      </a:pPr>
                      <a:r>
                        <a:rPr lang="en-US" sz="2000">
                          <a:effectLst/>
                          <a:latin typeface="Aparajita" pitchFamily="34" charset="0"/>
                          <a:cs typeface="Aparajita" pitchFamily="34" charset="0"/>
                        </a:rPr>
                        <a:t>Flight speed is relatively low</a:t>
                      </a:r>
                      <a:endParaRPr lang="en-IN" sz="2000">
                        <a:effectLst/>
                        <a:latin typeface="Aparajita" pitchFamily="34" charset="0"/>
                        <a:ea typeface="Calibri"/>
                        <a:cs typeface="Aparajita" pitchFamily="34" charset="0"/>
                      </a:endParaRPr>
                    </a:p>
                  </a:txBody>
                  <a:tcPr marL="51435" marR="51435" marT="0" marB="0"/>
                </a:tc>
                <a:extLst>
                  <a:ext uri="{0D108BD9-81ED-4DB2-BD59-A6C34878D82A}">
                    <a16:rowId xmlns:a16="http://schemas.microsoft.com/office/drawing/2014/main" val="10005"/>
                  </a:ext>
                </a:extLst>
              </a:tr>
              <a:tr h="798585">
                <a:tc>
                  <a:txBody>
                    <a:bodyPr/>
                    <a:lstStyle/>
                    <a:p>
                      <a:pPr algn="ctr">
                        <a:lnSpc>
                          <a:spcPct val="115000"/>
                        </a:lnSpc>
                        <a:spcAft>
                          <a:spcPts val="0"/>
                        </a:spcAft>
                        <a:tabLst>
                          <a:tab pos="1333500" algn="l"/>
                        </a:tabLst>
                      </a:pPr>
                      <a:r>
                        <a:rPr lang="en-US" sz="2100">
                          <a:effectLst/>
                          <a:latin typeface="Aparajita" pitchFamily="34" charset="0"/>
                          <a:cs typeface="Aparajita" pitchFamily="34" charset="0"/>
                        </a:rPr>
                        <a:t>6</a:t>
                      </a:r>
                      <a:endParaRPr lang="en-IN" sz="2100">
                        <a:effectLst/>
                        <a:latin typeface="Aparajita" pitchFamily="34" charset="0"/>
                        <a:ea typeface="Calibri"/>
                        <a:cs typeface="Aparajita" pitchFamily="34" charset="0"/>
                      </a:endParaRPr>
                    </a:p>
                  </a:txBody>
                  <a:tcPr marL="51435" marR="51435" marT="0" marB="0"/>
                </a:tc>
                <a:tc>
                  <a:txBody>
                    <a:bodyPr/>
                    <a:lstStyle/>
                    <a:p>
                      <a:pPr algn="just">
                        <a:lnSpc>
                          <a:spcPct val="115000"/>
                        </a:lnSpc>
                        <a:spcAft>
                          <a:spcPts val="0"/>
                        </a:spcAft>
                        <a:tabLst>
                          <a:tab pos="1333500" algn="l"/>
                        </a:tabLst>
                      </a:pPr>
                      <a:r>
                        <a:rPr lang="en-US" sz="2000">
                          <a:effectLst/>
                          <a:latin typeface="Aparajita" pitchFamily="34" charset="0"/>
                          <a:cs typeface="Aparajita" pitchFamily="34" charset="0"/>
                        </a:rPr>
                        <a:t>Can’t take sharp turns during flight</a:t>
                      </a:r>
                      <a:endParaRPr lang="en-IN" sz="2000">
                        <a:effectLst/>
                        <a:latin typeface="Aparajita" pitchFamily="34" charset="0"/>
                        <a:ea typeface="Calibri"/>
                        <a:cs typeface="Aparajita" pitchFamily="34" charset="0"/>
                      </a:endParaRPr>
                    </a:p>
                  </a:txBody>
                  <a:tcPr marL="51435" marR="51435" marT="0" marB="0"/>
                </a:tc>
                <a:tc>
                  <a:txBody>
                    <a:bodyPr/>
                    <a:lstStyle/>
                    <a:p>
                      <a:pPr algn="just">
                        <a:lnSpc>
                          <a:spcPct val="115000"/>
                        </a:lnSpc>
                        <a:spcAft>
                          <a:spcPts val="0"/>
                        </a:spcAft>
                        <a:tabLst>
                          <a:tab pos="1333500" algn="l"/>
                        </a:tabLst>
                      </a:pPr>
                      <a:r>
                        <a:rPr lang="en-US" sz="2000" dirty="0">
                          <a:effectLst/>
                          <a:latin typeface="Aparajita" pitchFamily="34" charset="0"/>
                          <a:cs typeface="Aparajita" pitchFamily="34" charset="0"/>
                        </a:rPr>
                        <a:t>Can take sharp turns during flight</a:t>
                      </a:r>
                      <a:endParaRPr lang="en-IN" sz="2000" dirty="0">
                        <a:effectLst/>
                        <a:latin typeface="Aparajita" pitchFamily="34" charset="0"/>
                        <a:ea typeface="Calibri"/>
                        <a:cs typeface="Aparajita" pitchFamily="34" charset="0"/>
                      </a:endParaRPr>
                    </a:p>
                  </a:txBody>
                  <a:tcPr marL="51435" marR="51435" marT="0" marB="0"/>
                </a:tc>
                <a:extLst>
                  <a:ext uri="{0D108BD9-81ED-4DB2-BD59-A6C34878D82A}">
                    <a16:rowId xmlns:a16="http://schemas.microsoft.com/office/drawing/2014/main" val="10006"/>
                  </a:ext>
                </a:extLst>
              </a:tr>
            </a:tbl>
          </a:graphicData>
        </a:graphic>
      </p:graphicFrame>
      <p:sp>
        <p:nvSpPr>
          <p:cNvPr id="4" name="Rectangle 3"/>
          <p:cNvSpPr/>
          <p:nvPr/>
        </p:nvSpPr>
        <p:spPr>
          <a:xfrm>
            <a:off x="5616466" y="1758447"/>
            <a:ext cx="3298934" cy="2769989"/>
          </a:xfrm>
          <a:prstGeom prst="rect">
            <a:avLst/>
          </a:prstGeom>
          <a:noFill/>
        </p:spPr>
        <p:txBody>
          <a:bodyPr wrap="square">
            <a:spAutoFit/>
          </a:bodyPr>
          <a:lstStyle/>
          <a:p>
            <a:pPr algn="ctr"/>
            <a:r>
              <a:rPr lang="en-US" sz="2800" b="1" dirty="0">
                <a:solidFill>
                  <a:srgbClr val="C00000"/>
                </a:solidFill>
                <a:latin typeface="Aparajita" pitchFamily="34" charset="0"/>
                <a:cs typeface="Aparajita" pitchFamily="34" charset="0"/>
              </a:rPr>
              <a:t>Quad-copter is selected</a:t>
            </a:r>
          </a:p>
          <a:p>
            <a:pPr algn="ctr"/>
            <a:endParaRPr lang="en-US" sz="1000" b="1" dirty="0">
              <a:solidFill>
                <a:srgbClr val="C00000"/>
              </a:solidFill>
              <a:latin typeface="Aparajita" pitchFamily="34" charset="0"/>
              <a:cs typeface="Aparajita" pitchFamily="34" charset="0"/>
            </a:endParaRPr>
          </a:p>
          <a:p>
            <a:pPr marL="342900" indent="-342900" algn="just">
              <a:buFont typeface="Arial" pitchFamily="34" charset="0"/>
              <a:buChar char="•"/>
            </a:pPr>
            <a:r>
              <a:rPr lang="en-US" sz="2400" dirty="0">
                <a:latin typeface="Aparajita" pitchFamily="34" charset="0"/>
                <a:cs typeface="Aparajita" pitchFamily="34" charset="0"/>
              </a:rPr>
              <a:t>300 gram payload: 15 mints flight time</a:t>
            </a:r>
          </a:p>
          <a:p>
            <a:pPr algn="just"/>
            <a:endParaRPr lang="en-US" sz="2400" dirty="0">
              <a:latin typeface="Aparajita" pitchFamily="34" charset="0"/>
              <a:cs typeface="Aparajita" pitchFamily="34" charset="0"/>
            </a:endParaRPr>
          </a:p>
          <a:p>
            <a:pPr algn="ctr"/>
            <a:r>
              <a:rPr lang="en-US" sz="2400" dirty="0">
                <a:solidFill>
                  <a:srgbClr val="002060"/>
                </a:solidFill>
                <a:latin typeface="Aparajita" pitchFamily="34" charset="0"/>
                <a:cs typeface="Aparajita" pitchFamily="34" charset="0"/>
              </a:rPr>
              <a:t>Collaboration with “</a:t>
            </a:r>
            <a:r>
              <a:rPr lang="en-US" sz="2400" dirty="0" err="1">
                <a:solidFill>
                  <a:schemeClr val="bg2">
                    <a:lumMod val="10000"/>
                  </a:schemeClr>
                </a:solidFill>
                <a:latin typeface="Aparajita" pitchFamily="34" charset="0"/>
                <a:cs typeface="Aparajita" pitchFamily="34" charset="0"/>
              </a:rPr>
              <a:t>DronaAviation</a:t>
            </a:r>
            <a:r>
              <a:rPr lang="en-US" sz="2400" dirty="0">
                <a:solidFill>
                  <a:srgbClr val="002060"/>
                </a:solidFill>
                <a:latin typeface="Aparajita" pitchFamily="34" charset="0"/>
                <a:cs typeface="Aparajita" pitchFamily="34" charset="0"/>
              </a:rPr>
              <a:t>”</a:t>
            </a:r>
          </a:p>
          <a:p>
            <a:pPr marL="214313" indent="-214313" algn="just">
              <a:buFont typeface="Arial" pitchFamily="34" charset="0"/>
              <a:buChar char="•"/>
            </a:pPr>
            <a:endParaRPr lang="en-IN" sz="1600" dirty="0"/>
          </a:p>
        </p:txBody>
      </p:sp>
      <p:pic>
        <p:nvPicPr>
          <p:cNvPr id="3073" name="Picture 1" descr="C:\Users\RAHUL\Desktop\twr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7379" y="4657606"/>
            <a:ext cx="3075947" cy="12848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E:\BE project wall climbing\Encoder-30-64-64.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556138" y="183214"/>
            <a:ext cx="4572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549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172952"/>
            <a:ext cx="9144000" cy="6442160"/>
            <a:chOff x="0" y="172952"/>
            <a:chExt cx="9144000" cy="6442160"/>
          </a:xfrm>
        </p:grpSpPr>
        <p:grpSp>
          <p:nvGrpSpPr>
            <p:cNvPr id="22" name="Group 21"/>
            <p:cNvGrpSpPr/>
            <p:nvPr/>
          </p:nvGrpSpPr>
          <p:grpSpPr>
            <a:xfrm>
              <a:off x="242889" y="1042988"/>
              <a:ext cx="8329612" cy="5572124"/>
              <a:chOff x="214315" y="188640"/>
              <a:chExt cx="9282623" cy="6408712"/>
            </a:xfrm>
          </p:grpSpPr>
          <p:sp>
            <p:nvSpPr>
              <p:cNvPr id="4" name="Rounded Rectangle 3"/>
              <p:cNvSpPr/>
              <p:nvPr/>
            </p:nvSpPr>
            <p:spPr>
              <a:xfrm>
                <a:off x="666885" y="188640"/>
                <a:ext cx="2026737" cy="122413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900" b="1" dirty="0"/>
                  <a:t>Digital image collection using UAV platform</a:t>
                </a:r>
              </a:p>
            </p:txBody>
          </p:sp>
          <p:sp>
            <p:nvSpPr>
              <p:cNvPr id="5" name="Rounded Rectangle 4"/>
              <p:cNvSpPr/>
              <p:nvPr/>
            </p:nvSpPr>
            <p:spPr>
              <a:xfrm>
                <a:off x="6040554" y="188640"/>
                <a:ext cx="3456384" cy="1080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900" b="1" dirty="0"/>
                  <a:t>High density LAI meter data collection  using LAI meter</a:t>
                </a:r>
              </a:p>
            </p:txBody>
          </p:sp>
          <p:sp>
            <p:nvSpPr>
              <p:cNvPr id="6" name="Rounded Rectangle 5"/>
              <p:cNvSpPr/>
              <p:nvPr/>
            </p:nvSpPr>
            <p:spPr>
              <a:xfrm>
                <a:off x="214315" y="1772816"/>
                <a:ext cx="2943223" cy="1008112"/>
              </a:xfrm>
              <a:prstGeom prst="roundRect">
                <a:avLst/>
              </a:prstGeom>
              <a:solidFill>
                <a:schemeClr val="accent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900" b="1" dirty="0"/>
                  <a:t>Image Stitching and geo-tagging to make orthomosaic</a:t>
                </a:r>
              </a:p>
            </p:txBody>
          </p:sp>
          <p:sp>
            <p:nvSpPr>
              <p:cNvPr id="7" name="Rounded Rectangle 6"/>
              <p:cNvSpPr/>
              <p:nvPr/>
            </p:nvSpPr>
            <p:spPr>
              <a:xfrm>
                <a:off x="948544" y="3140968"/>
                <a:ext cx="4536504" cy="1008112"/>
              </a:xfrm>
              <a:prstGeom prst="roundRect">
                <a:avLst/>
              </a:prstGeom>
              <a:solidFill>
                <a:schemeClr val="accent1">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900" b="1" dirty="0"/>
                  <a:t>Determination of LAI from gap fraction</a:t>
                </a:r>
              </a:p>
            </p:txBody>
          </p:sp>
          <p:sp>
            <p:nvSpPr>
              <p:cNvPr id="8" name="Rounded Rectangle 7"/>
              <p:cNvSpPr/>
              <p:nvPr/>
            </p:nvSpPr>
            <p:spPr>
              <a:xfrm>
                <a:off x="2008676" y="5733256"/>
                <a:ext cx="7344816" cy="864096"/>
              </a:xfrm>
              <a:prstGeom prst="roundRect">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900" b="1" dirty="0"/>
                  <a:t>Identification of the equation which correlates between two LAI values taken from drone and LAI meter</a:t>
                </a:r>
              </a:p>
            </p:txBody>
          </p:sp>
          <p:cxnSp>
            <p:nvCxnSpPr>
              <p:cNvPr id="9" name="Straight Arrow Connector 8"/>
              <p:cNvCxnSpPr>
                <a:stCxn id="5" idx="2"/>
              </p:cNvCxnSpPr>
              <p:nvPr/>
            </p:nvCxnSpPr>
            <p:spPr>
              <a:xfrm>
                <a:off x="7768746" y="1268760"/>
                <a:ext cx="0" cy="324036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0" name="Straight Arrow Connector 9"/>
              <p:cNvCxnSpPr>
                <a:stCxn id="4" idx="2"/>
                <a:endCxn id="6" idx="0"/>
              </p:cNvCxnSpPr>
              <p:nvPr/>
            </p:nvCxnSpPr>
            <p:spPr>
              <a:xfrm>
                <a:off x="1680254" y="1412776"/>
                <a:ext cx="5673" cy="36004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1" name="Straight Arrow Connector 10"/>
              <p:cNvCxnSpPr/>
              <p:nvPr/>
            </p:nvCxnSpPr>
            <p:spPr>
              <a:xfrm>
                <a:off x="6096000" y="4941168"/>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1965818" y="4509120"/>
                <a:ext cx="7344816" cy="792088"/>
              </a:xfrm>
              <a:prstGeom prst="roundRect">
                <a:avLst/>
              </a:prstGeom>
              <a:solidFill>
                <a:srgbClr val="00B050"/>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900" b="1" dirty="0"/>
                  <a:t>Comparison of UAV, Google and LAI meter data</a:t>
                </a:r>
              </a:p>
            </p:txBody>
          </p:sp>
          <p:cxnSp>
            <p:nvCxnSpPr>
              <p:cNvPr id="13" name="Straight Arrow Connector 12"/>
              <p:cNvCxnSpPr/>
              <p:nvPr/>
            </p:nvCxnSpPr>
            <p:spPr>
              <a:xfrm>
                <a:off x="5609076" y="5301208"/>
                <a:ext cx="0" cy="36004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4" name="Straight Arrow Connector 13"/>
              <p:cNvCxnSpPr/>
              <p:nvPr/>
            </p:nvCxnSpPr>
            <p:spPr>
              <a:xfrm>
                <a:off x="3208793" y="4149080"/>
                <a:ext cx="0" cy="36004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5" name="Straight Arrow Connector 14"/>
              <p:cNvCxnSpPr/>
              <p:nvPr/>
            </p:nvCxnSpPr>
            <p:spPr>
              <a:xfrm>
                <a:off x="1722335" y="2780928"/>
                <a:ext cx="0" cy="36004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6" name="Rounded Rectangle 15"/>
              <p:cNvSpPr/>
              <p:nvPr/>
            </p:nvSpPr>
            <p:spPr>
              <a:xfrm>
                <a:off x="3395700" y="191444"/>
                <a:ext cx="2026737" cy="122413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900" b="1" dirty="0"/>
                  <a:t>Google images</a:t>
                </a:r>
              </a:p>
            </p:txBody>
          </p:sp>
          <p:cxnSp>
            <p:nvCxnSpPr>
              <p:cNvPr id="20" name="Straight Arrow Connector 19"/>
              <p:cNvCxnSpPr>
                <a:stCxn id="16" idx="2"/>
              </p:cNvCxnSpPr>
              <p:nvPr/>
            </p:nvCxnSpPr>
            <p:spPr>
              <a:xfrm>
                <a:off x="4409069" y="1415580"/>
                <a:ext cx="8844" cy="17253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sp>
          <p:nvSpPr>
            <p:cNvPr id="18" name="Rectangle 17"/>
            <p:cNvSpPr/>
            <p:nvPr/>
          </p:nvSpPr>
          <p:spPr>
            <a:xfrm>
              <a:off x="0" y="172952"/>
              <a:ext cx="9144000" cy="530915"/>
            </a:xfrm>
            <a:prstGeom prst="rect">
              <a:avLst/>
            </a:prstGeom>
            <a:noFill/>
            <a:ln>
              <a:noFill/>
            </a:ln>
          </p:spPr>
          <p:txBody>
            <a:bodyPr wrap="square" lIns="68580" tIns="34290" rIns="68580" bIns="34290">
              <a:spAutoFit/>
            </a:bodyPr>
            <a:lstStyle/>
            <a:p>
              <a:pPr algn="ctr"/>
              <a:r>
                <a:rPr lang="en-US" sz="3000" b="1"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parajita" pitchFamily="34" charset="0"/>
                  <a:cs typeface="Aparajita" pitchFamily="34" charset="0"/>
                </a:rPr>
                <a:t>Process flow Diagram</a:t>
              </a:r>
            </a:p>
          </p:txBody>
        </p:sp>
      </p:grpSp>
      <p:pic>
        <p:nvPicPr>
          <p:cNvPr id="19" name="Picture 18" descr="E:\BE project wall climbing\Encoder-30-64-64.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556138" y="183214"/>
            <a:ext cx="4572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0815502"/>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Template>
  <TotalTime>5967</TotalTime>
  <Words>1784</Words>
  <Application>Microsoft Office PowerPoint</Application>
  <PresentationFormat>On-screen Show (4:3)</PresentationFormat>
  <Paragraphs>301</Paragraphs>
  <Slides>30</Slides>
  <Notes>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30</vt:i4>
      </vt:variant>
    </vt:vector>
  </HeadingPairs>
  <TitlesOfParts>
    <vt:vector size="43" baseType="lpstr">
      <vt:lpstr>Algerian</vt:lpstr>
      <vt:lpstr>Aparajita</vt:lpstr>
      <vt:lpstr>Arial</vt:lpstr>
      <vt:lpstr>Calibri</vt:lpstr>
      <vt:lpstr>Calibri Light</vt:lpstr>
      <vt:lpstr>Cambria Math</vt:lpstr>
      <vt:lpstr>Consolas</vt:lpstr>
      <vt:lpstr>Constantia</vt:lpstr>
      <vt:lpstr>Constantine</vt:lpstr>
      <vt:lpstr>Mangal</vt:lpstr>
      <vt:lpstr>Symbol</vt:lpstr>
      <vt:lpstr>Times New Roman</vt:lpstr>
      <vt:lpstr>Metropolitan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Indian institute of technology  bombay</dc:title>
  <dc:creator>RAHUL RAJ</dc:creator>
  <cp:lastModifiedBy>RAHUL RAJ</cp:lastModifiedBy>
  <cp:revision>1090</cp:revision>
  <dcterms:created xsi:type="dcterms:W3CDTF">2014-08-24T19:27:01Z</dcterms:created>
  <dcterms:modified xsi:type="dcterms:W3CDTF">2016-11-23T19:32:49Z</dcterms:modified>
</cp:coreProperties>
</file>